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6"/>
  </p:notesMasterIdLst>
  <p:sldIdLst>
    <p:sldId id="256" r:id="rId2"/>
    <p:sldId id="326" r:id="rId3"/>
    <p:sldId id="307" r:id="rId4"/>
    <p:sldId id="308" r:id="rId5"/>
    <p:sldId id="310" r:id="rId6"/>
    <p:sldId id="311" r:id="rId7"/>
    <p:sldId id="328" r:id="rId8"/>
    <p:sldId id="330" r:id="rId9"/>
    <p:sldId id="329" r:id="rId10"/>
    <p:sldId id="331" r:id="rId11"/>
    <p:sldId id="332" r:id="rId12"/>
    <p:sldId id="333" r:id="rId13"/>
    <p:sldId id="334" r:id="rId14"/>
    <p:sldId id="335" r:id="rId15"/>
    <p:sldId id="344" r:id="rId16"/>
    <p:sldId id="336" r:id="rId17"/>
    <p:sldId id="337" r:id="rId18"/>
    <p:sldId id="338" r:id="rId19"/>
    <p:sldId id="339" r:id="rId20"/>
    <p:sldId id="345" r:id="rId21"/>
    <p:sldId id="340" r:id="rId22"/>
    <p:sldId id="341" r:id="rId23"/>
    <p:sldId id="342" r:id="rId24"/>
    <p:sldId id="343" r:id="rId25"/>
  </p:sldIdLst>
  <p:sldSz cx="9144000" cy="5143500" type="screen16x9"/>
  <p:notesSz cx="6858000" cy="9144000"/>
  <p:embeddedFontLst>
    <p:embeddedFont>
      <p:font typeface="Bebas Neue" panose="020B0604020202020204" charset="0"/>
      <p:regular r:id="rId27"/>
    </p:embeddedFont>
    <p:embeddedFont>
      <p:font typeface="Montserrat" panose="02000505000000020004" pitchFamily="2" charset="0"/>
      <p:regular r:id="rId28"/>
    </p:embeddedFont>
    <p:embeddedFont>
      <p:font typeface="Montserrat Black" panose="020B0604020202020204" charset="0"/>
      <p:bold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8CAA030-E37F-4B84-BCDB-0FD187C9A300}">
  <a:tblStyle styleId="{28CAA030-E37F-4B84-BCDB-0FD187C9A30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7" d="100"/>
          <a:sy n="77" d="100"/>
        </p:scale>
        <p:origin x="120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995524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3746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g1734a882cf6_0_1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8" name="Google Shape;3088;g1734a882cf6_0_1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2704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g1734a882cf6_0_1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8" name="Google Shape;3088;g1734a882cf6_0_1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01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188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734a882cf6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734a882cf6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4910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0122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3850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g1734a882cf6_0_1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8" name="Google Shape;3088;g1734a882cf6_0_1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5784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g1734a882cf6_0_1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8" name="Google Shape;3088;g1734a882cf6_0_1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53075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g1734a882cf6_0_1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8" name="Google Shape;3088;g1734a882cf6_0_1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11446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g1734a882cf6_0_1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8" name="Google Shape;3088;g1734a882cf6_0_1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7603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2520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56906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g1734a882cf6_0_1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8" name="Google Shape;3088;g1734a882cf6_0_1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62323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g1734a882cf6_0_1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8" name="Google Shape;3088;g1734a882cf6_0_1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97592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g1734a882cf6_0_1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8" name="Google Shape;3088;g1734a882cf6_0_1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25380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g1734a882cf6_0_1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8" name="Google Shape;3088;g1734a882cf6_0_1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8372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1734a882cf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1734a882cf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6465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734a882cf6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734a882cf6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924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0260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3921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g1734a882cf6_0_1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8" name="Google Shape;3088;g1734a882cf6_0_1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636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g1734a882cf6_0_1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8" name="Google Shape;3088;g1734a882cf6_0_1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917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g1734a882cf6_0_1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8" name="Google Shape;3088;g1734a882cf6_0_1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233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" name="Google Shape;1126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7" name="Google Shape;1127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8" name="Google Shape;1128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29" name="Google Shape;1129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0" name="Google Shape;1130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1" name="Google Shape;1131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59" name="Google Shape;1159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7" name="Google Shape;1167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1" name="Google Shape;1171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2" name="Google Shape;1172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3" name="Google Shape;1173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4" name="Google Shape;1174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5" name="Google Shape;1175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3" name="Google Shape;1203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1" name="Google Shape;1211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5" name="Google Shape;1215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" name="Google Shape;1217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8" name="Google Shape;1218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1" name="Google Shape;1221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3" name="Google Shape;1223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subTitle" idx="1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6" name="Google Shape;206;p5"/>
          <p:cNvSpPr txBox="1">
            <a:spLocks noGrp="1"/>
          </p:cNvSpPr>
          <p:nvPr>
            <p:ph type="subTitle" idx="2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7" name="Google Shape;207;p5"/>
          <p:cNvSpPr txBox="1">
            <a:spLocks noGrp="1"/>
          </p:cNvSpPr>
          <p:nvPr>
            <p:ph type="subTitle" idx="3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8" name="Google Shape;208;p5"/>
          <p:cNvSpPr txBox="1">
            <a:spLocks noGrp="1"/>
          </p:cNvSpPr>
          <p:nvPr>
            <p:ph type="subTitle" idx="4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09" name="Google Shape;209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7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21"/>
          <p:cNvSpPr txBox="1">
            <a:spLocks noGrp="1"/>
          </p:cNvSpPr>
          <p:nvPr>
            <p:ph type="subTitle" idx="1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6" name="Google Shape;786;p21"/>
          <p:cNvSpPr txBox="1">
            <a:spLocks noGrp="1"/>
          </p:cNvSpPr>
          <p:nvPr>
            <p:ph type="subTitle" idx="2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787" name="Google Shape;787;p21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788" name="Google Shape;788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8" name="Google Shape;798;p21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799" name="Google Shape;799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22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22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22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5" name="Google Shape;815;p22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6" name="Google Shape;816;p22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17" name="Google Shape;817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8" name="Google Shape;818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29" name="Google Shape;829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3" name="Google Shape;1093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4" name="Google Shape;1094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5" name="Google Shape;110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6" name="Google Shape;1116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8" name="Google Shape;1118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19" name="Google Shape;1119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2" name="Google Shape;1122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4" name="Google Shape;1124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8" r:id="rId6"/>
    <p:sldLayoutId id="2147483667" r:id="rId7"/>
    <p:sldLayoutId id="2147483668" r:id="rId8"/>
    <p:sldLayoutId id="2147483676" r:id="rId9"/>
    <p:sldLayoutId id="214748367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8" name="Google Shape;1238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0" name="Google Shape;1240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1" name="Google Shape;1241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3" name="Google Shape;1243;p35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4" name="Google Shape;1244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6" name="Google Shape;1246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7" name="Google Shape;1247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9" name="Google Shape;1249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35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 dirty="0" smtClean="0"/>
              <a:t>AI-</a:t>
            </a:r>
            <a:r>
              <a:rPr lang="en" sz="5200" dirty="0" smtClean="0"/>
              <a:t>TEXTIFICATION</a:t>
            </a:r>
            <a:endParaRPr sz="5200" dirty="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Identificación de autoría en textos</a:t>
            </a:r>
            <a:endParaRPr sz="2800" dirty="0">
              <a:solidFill>
                <a:schemeClr val="tx2">
                  <a:lumMod val="60000"/>
                  <a:lumOff val="4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1" name="Google Shape;1251;p35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Sobre textos de IA vs Humanos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p66"/>
          <p:cNvSpPr txBox="1">
            <a:spLocks noGrp="1"/>
          </p:cNvSpPr>
          <p:nvPr>
            <p:ph type="title"/>
          </p:nvPr>
        </p:nvSpPr>
        <p:spPr>
          <a:xfrm>
            <a:off x="681001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Paso LEMMA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91" name="Google Shape;3091;p66"/>
          <p:cNvSpPr txBox="1">
            <a:spLocks noGrp="1"/>
          </p:cNvSpPr>
          <p:nvPr>
            <p:ph type="subTitle" idx="1"/>
          </p:nvPr>
        </p:nvSpPr>
        <p:spPr>
          <a:xfrm>
            <a:off x="642002" y="1489550"/>
            <a:ext cx="7781998" cy="6547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00" lvl="0" indent="-342900">
              <a:buFont typeface="+mj-lt"/>
              <a:buAutoNum type="arabicPeriod"/>
            </a:pPr>
            <a:r>
              <a:rPr lang="en" b="1" dirty="0" smtClean="0">
                <a:uFill>
                  <a:noFill/>
                </a:uFill>
              </a:rPr>
              <a:t>Se aplicó lemmatización con el WordNetLemmatizer de NLTK</a:t>
            </a:r>
          </a:p>
        </p:txBody>
      </p:sp>
      <p:grpSp>
        <p:nvGrpSpPr>
          <p:cNvPr id="3093" name="Google Shape;3093;p66"/>
          <p:cNvGrpSpPr/>
          <p:nvPr/>
        </p:nvGrpSpPr>
        <p:grpSpPr>
          <a:xfrm>
            <a:off x="4348688" y="1412750"/>
            <a:ext cx="76825" cy="76800"/>
            <a:chOff x="3104875" y="1099400"/>
            <a:chExt cx="76825" cy="76800"/>
          </a:xfrm>
        </p:grpSpPr>
        <p:sp>
          <p:nvSpPr>
            <p:cNvPr id="3094" name="Google Shape;3094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6" name="Google Shape;3096;p66"/>
          <p:cNvGrpSpPr/>
          <p:nvPr/>
        </p:nvGrpSpPr>
        <p:grpSpPr>
          <a:xfrm>
            <a:off x="6574175" y="1112200"/>
            <a:ext cx="76825" cy="76800"/>
            <a:chOff x="3104875" y="1099400"/>
            <a:chExt cx="76825" cy="76800"/>
          </a:xfrm>
        </p:grpSpPr>
        <p:sp>
          <p:nvSpPr>
            <p:cNvPr id="3097" name="Google Shape;3097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9" name="Google Shape;3099;p66"/>
          <p:cNvGrpSpPr/>
          <p:nvPr/>
        </p:nvGrpSpPr>
        <p:grpSpPr>
          <a:xfrm>
            <a:off x="1023900" y="787450"/>
            <a:ext cx="76825" cy="76800"/>
            <a:chOff x="3104875" y="1099400"/>
            <a:chExt cx="76825" cy="76800"/>
          </a:xfrm>
        </p:grpSpPr>
        <p:sp>
          <p:nvSpPr>
            <p:cNvPr id="3100" name="Google Shape;3100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03" name="Google Shape;3103;p66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1220421">
            <a:off x="7128999" y="2264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3090;p66"/>
          <p:cNvSpPr txBox="1">
            <a:spLocks/>
          </p:cNvSpPr>
          <p:nvPr/>
        </p:nvSpPr>
        <p:spPr>
          <a:xfrm>
            <a:off x="642002" y="241648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Paso UNK</a:t>
            </a:r>
            <a:endParaRPr lang="es-MX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Google Shape;3091;p66"/>
          <p:cNvSpPr txBox="1">
            <a:spLocks noGrp="1"/>
          </p:cNvSpPr>
          <p:nvPr>
            <p:ph type="subTitle" idx="1"/>
          </p:nvPr>
        </p:nvSpPr>
        <p:spPr>
          <a:xfrm>
            <a:off x="603003" y="3366531"/>
            <a:ext cx="7781998" cy="6547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00" lvl="0" indent="-342900">
              <a:buFont typeface="+mj-lt"/>
              <a:buAutoNum type="arabicPeriod"/>
            </a:pPr>
            <a:r>
              <a:rPr lang="es-MX" b="1" dirty="0" smtClean="0">
                <a:uFill>
                  <a:noFill/>
                </a:uFill>
              </a:rPr>
              <a:t>A</a:t>
            </a:r>
            <a:r>
              <a:rPr lang="en" b="1" dirty="0" smtClean="0">
                <a:uFill>
                  <a:noFill/>
                </a:uFill>
              </a:rPr>
              <a:t> las palabras con frecuencia menor a 4 en todo el dataset se reemplazaron por la palabra “xunk”</a:t>
            </a:r>
            <a:endParaRPr lang="en" b="1" dirty="0" smtClean="0">
              <a:uFill>
                <a:noFill/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689075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p66"/>
          <p:cNvSpPr txBox="1">
            <a:spLocks noGrp="1"/>
          </p:cNvSpPr>
          <p:nvPr>
            <p:ph type="title"/>
          </p:nvPr>
        </p:nvSpPr>
        <p:spPr>
          <a:xfrm>
            <a:off x="681001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EMBEDDINGS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91" name="Google Shape;3091;p66"/>
          <p:cNvSpPr txBox="1">
            <a:spLocks noGrp="1"/>
          </p:cNvSpPr>
          <p:nvPr>
            <p:ph type="subTitle" idx="1"/>
          </p:nvPr>
        </p:nvSpPr>
        <p:spPr>
          <a:xfrm>
            <a:off x="642002" y="1360150"/>
            <a:ext cx="7781998" cy="32221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00" lvl="0" indent="-342900">
              <a:buFont typeface="+mj-lt"/>
              <a:buAutoNum type="alphaUcPeriod"/>
            </a:pPr>
            <a:r>
              <a:rPr lang="es-MX" b="1" dirty="0" smtClean="0">
                <a:uFill>
                  <a:noFill/>
                </a:uFill>
              </a:rPr>
              <a:t>EMBEDDINGS GENSIM:</a:t>
            </a:r>
          </a:p>
          <a:p>
            <a:pPr marL="939800" lvl="1" indent="-342900" algn="l">
              <a:buFont typeface="+mj-lt"/>
              <a:buAutoNum type="alphaUcPeriod"/>
            </a:pPr>
            <a:r>
              <a:rPr lang="es-MX" b="1" dirty="0" err="1" smtClean="0"/>
              <a:t>Embeddings</a:t>
            </a:r>
            <a:r>
              <a:rPr lang="es-MX" b="1" dirty="0" smtClean="0"/>
              <a:t> de librería de Python:</a:t>
            </a:r>
          </a:p>
          <a:p>
            <a:pPr lvl="2" algn="l"/>
            <a:r>
              <a:rPr lang="es-MX" dirty="0" err="1" smtClean="0"/>
              <a:t>from</a:t>
            </a:r>
            <a:r>
              <a:rPr lang="es-MX" dirty="0" smtClean="0"/>
              <a:t> </a:t>
            </a:r>
            <a:r>
              <a:rPr lang="es-MX" dirty="0" err="1"/>
              <a:t>gensim.models</a:t>
            </a:r>
            <a:r>
              <a:rPr lang="es-MX" dirty="0"/>
              <a:t> </a:t>
            </a:r>
            <a:r>
              <a:rPr lang="es-MX" dirty="0" err="1"/>
              <a:t>import</a:t>
            </a:r>
            <a:r>
              <a:rPr lang="es-MX" dirty="0"/>
              <a:t> Word2Vec</a:t>
            </a:r>
          </a:p>
          <a:p>
            <a:pPr marL="939800" lvl="1" indent="-342900" algn="l">
              <a:buFont typeface="+mj-lt"/>
              <a:buAutoNum type="alphaUcPeriod"/>
            </a:pPr>
            <a:endParaRPr lang="es-MX" b="1" dirty="0" smtClean="0">
              <a:uFill>
                <a:noFill/>
              </a:uFill>
            </a:endParaRPr>
          </a:p>
          <a:p>
            <a:pPr marL="939800" lvl="1" indent="-342900" algn="l">
              <a:buFont typeface="+mj-lt"/>
              <a:buAutoNum type="alphaUcPeriod"/>
            </a:pPr>
            <a:r>
              <a:rPr lang="es-MX" b="1" dirty="0" smtClean="0">
                <a:uFill>
                  <a:noFill/>
                </a:uFill>
              </a:rPr>
              <a:t>Vectores de palabras de dimensión 50</a:t>
            </a:r>
          </a:p>
          <a:p>
            <a:pPr marL="939800" lvl="1" indent="-342900" algn="l">
              <a:buFont typeface="+mj-lt"/>
              <a:buAutoNum type="alphaUcPeriod"/>
            </a:pPr>
            <a:r>
              <a:rPr lang="es-MX" b="1" dirty="0" err="1" smtClean="0">
                <a:uFill>
                  <a:noFill/>
                </a:uFill>
              </a:rPr>
              <a:t>Window</a:t>
            </a:r>
            <a:r>
              <a:rPr lang="es-MX" b="1" dirty="0" smtClean="0">
                <a:uFill>
                  <a:noFill/>
                </a:uFill>
              </a:rPr>
              <a:t>: 5</a:t>
            </a:r>
          </a:p>
          <a:p>
            <a:pPr marL="939800" lvl="1" indent="-342900" algn="l">
              <a:buFont typeface="+mj-lt"/>
              <a:buAutoNum type="alphaUcPeriod"/>
            </a:pPr>
            <a:r>
              <a:rPr lang="es-MX" b="1" dirty="0" err="1" smtClean="0">
                <a:uFill>
                  <a:noFill/>
                </a:uFill>
              </a:rPr>
              <a:t>Workers</a:t>
            </a:r>
            <a:r>
              <a:rPr lang="es-MX" b="1" dirty="0" smtClean="0">
                <a:uFill>
                  <a:noFill/>
                </a:uFill>
              </a:rPr>
              <a:t>: 4</a:t>
            </a:r>
          </a:p>
          <a:p>
            <a:pPr marL="596900" lvl="1" indent="0" algn="l">
              <a:buNone/>
            </a:pPr>
            <a:endParaRPr lang="es-MX" b="1" dirty="0" smtClean="0">
              <a:uFill>
                <a:noFill/>
              </a:uFill>
            </a:endParaRPr>
          </a:p>
          <a:p>
            <a:pPr marL="482600" indent="-342900">
              <a:buFont typeface="+mj-lt"/>
              <a:buAutoNum type="alphaUcPeriod"/>
            </a:pPr>
            <a:r>
              <a:rPr lang="es-MX" b="1" dirty="0" smtClean="0">
                <a:uFill>
                  <a:noFill/>
                </a:uFill>
              </a:rPr>
              <a:t>EMBEDDINGS PROPIOS:</a:t>
            </a:r>
          </a:p>
          <a:p>
            <a:pPr marL="939800" lvl="1" indent="-342900" algn="l">
              <a:buFont typeface="+mj-lt"/>
              <a:buAutoNum type="alphaUcPeriod"/>
            </a:pPr>
            <a:r>
              <a:rPr lang="es-MX" b="1" dirty="0" smtClean="0">
                <a:uFill>
                  <a:noFill/>
                </a:uFill>
              </a:rPr>
              <a:t>Algoritmo CBOW:</a:t>
            </a:r>
          </a:p>
          <a:p>
            <a:pPr lvl="2" algn="l"/>
            <a:r>
              <a:rPr lang="pl-PL" dirty="0" smtClean="0"/>
              <a:t>h</a:t>
            </a:r>
            <a:r>
              <a:rPr lang="es-MX" dirty="0" smtClean="0"/>
              <a:t> </a:t>
            </a:r>
            <a:r>
              <a:rPr lang="pl-PL" dirty="0" smtClean="0"/>
              <a:t>=</a:t>
            </a:r>
            <a:r>
              <a:rPr lang="es-MX" dirty="0" smtClean="0"/>
              <a:t> </a:t>
            </a:r>
            <a:r>
              <a:rPr lang="pl-PL" dirty="0" smtClean="0"/>
              <a:t>W1</a:t>
            </a:r>
            <a:r>
              <a:rPr lang="pl-PL" dirty="0"/>
              <a:t> </a:t>
            </a:r>
            <a:r>
              <a:rPr lang="es-MX" dirty="0" smtClean="0"/>
              <a:t>* </a:t>
            </a:r>
            <a:r>
              <a:rPr lang="pl-PL" dirty="0" smtClean="0"/>
              <a:t>X</a:t>
            </a:r>
            <a:r>
              <a:rPr lang="es-MX" dirty="0" smtClean="0"/>
              <a:t> </a:t>
            </a:r>
            <a:r>
              <a:rPr lang="pl-PL" dirty="0" smtClean="0"/>
              <a:t>+</a:t>
            </a:r>
            <a:r>
              <a:rPr lang="es-MX" dirty="0" smtClean="0"/>
              <a:t> </a:t>
            </a:r>
            <a:r>
              <a:rPr lang="pl-PL" dirty="0" smtClean="0"/>
              <a:t>b1</a:t>
            </a:r>
            <a:endParaRPr lang="es-MX" dirty="0" smtClean="0"/>
          </a:p>
          <a:p>
            <a:pPr lvl="2" algn="l"/>
            <a:r>
              <a:rPr lang="es-MX" dirty="0" smtClean="0"/>
              <a:t>a </a:t>
            </a:r>
            <a:r>
              <a:rPr lang="pl-PL" dirty="0" smtClean="0"/>
              <a:t>=</a:t>
            </a:r>
            <a:r>
              <a:rPr lang="es-MX" dirty="0" smtClean="0"/>
              <a:t> </a:t>
            </a:r>
            <a:r>
              <a:rPr lang="pl-PL" dirty="0" smtClean="0"/>
              <a:t>ReLU(h)</a:t>
            </a:r>
            <a:endParaRPr lang="es-MX" dirty="0" smtClean="0"/>
          </a:p>
          <a:p>
            <a:pPr lvl="2" algn="l"/>
            <a:r>
              <a:rPr lang="es-MX" dirty="0" smtClean="0"/>
              <a:t>z </a:t>
            </a:r>
            <a:r>
              <a:rPr lang="pl-PL" dirty="0" smtClean="0"/>
              <a:t>=</a:t>
            </a:r>
            <a:r>
              <a:rPr lang="es-MX" dirty="0" smtClean="0"/>
              <a:t> </a:t>
            </a:r>
            <a:r>
              <a:rPr lang="pl-PL" dirty="0" smtClean="0"/>
              <a:t>W2</a:t>
            </a:r>
            <a:r>
              <a:rPr lang="es-MX" dirty="0"/>
              <a:t> </a:t>
            </a:r>
            <a:r>
              <a:rPr lang="es-MX" dirty="0" smtClean="0"/>
              <a:t>* </a:t>
            </a:r>
            <a:r>
              <a:rPr lang="pl-PL" dirty="0" smtClean="0"/>
              <a:t>a</a:t>
            </a:r>
            <a:r>
              <a:rPr lang="es-MX" dirty="0" smtClean="0"/>
              <a:t> </a:t>
            </a:r>
            <a:r>
              <a:rPr lang="pl-PL" dirty="0" smtClean="0"/>
              <a:t>+</a:t>
            </a:r>
            <a:r>
              <a:rPr lang="es-MX" dirty="0" smtClean="0"/>
              <a:t> </a:t>
            </a:r>
            <a:r>
              <a:rPr lang="pl-PL" dirty="0" smtClean="0"/>
              <a:t>b2</a:t>
            </a:r>
            <a:endParaRPr lang="es-MX" dirty="0" smtClean="0"/>
          </a:p>
          <a:p>
            <a:pPr lvl="2" algn="l"/>
            <a:r>
              <a:rPr lang="es-MX" dirty="0" smtClean="0"/>
              <a:t>y </a:t>
            </a:r>
            <a:r>
              <a:rPr lang="pl-PL" dirty="0" smtClean="0"/>
              <a:t>=</a:t>
            </a:r>
            <a:r>
              <a:rPr lang="es-MX" dirty="0" smtClean="0"/>
              <a:t> </a:t>
            </a:r>
            <a:r>
              <a:rPr lang="es-MX" dirty="0"/>
              <a:t>S</a:t>
            </a:r>
            <a:r>
              <a:rPr lang="pl-PL" dirty="0" smtClean="0"/>
              <a:t>oftmax(z</a:t>
            </a:r>
            <a:r>
              <a:rPr lang="es-MX" dirty="0" smtClean="0"/>
              <a:t>)</a:t>
            </a:r>
          </a:p>
          <a:p>
            <a:pPr marL="939800" lvl="1" indent="-342900" algn="l">
              <a:buFont typeface="+mj-lt"/>
              <a:buAutoNum type="alphaUcPeriod"/>
            </a:pPr>
            <a:r>
              <a:rPr lang="es-MX" b="1" dirty="0">
                <a:uFill>
                  <a:noFill/>
                </a:uFill>
              </a:rPr>
              <a:t>Vectores de palabras de dimensión 50</a:t>
            </a:r>
          </a:p>
          <a:p>
            <a:pPr marL="596900" lvl="1" indent="0" algn="l">
              <a:buNone/>
            </a:pPr>
            <a:endParaRPr lang="es-MX" b="1" dirty="0" smtClean="0">
              <a:uFill>
                <a:noFill/>
              </a:uFill>
            </a:endParaRPr>
          </a:p>
        </p:txBody>
      </p:sp>
      <p:grpSp>
        <p:nvGrpSpPr>
          <p:cNvPr id="3093" name="Google Shape;3093;p66"/>
          <p:cNvGrpSpPr/>
          <p:nvPr/>
        </p:nvGrpSpPr>
        <p:grpSpPr>
          <a:xfrm>
            <a:off x="4348688" y="1412750"/>
            <a:ext cx="76825" cy="76800"/>
            <a:chOff x="3104875" y="1099400"/>
            <a:chExt cx="76825" cy="76800"/>
          </a:xfrm>
        </p:grpSpPr>
        <p:sp>
          <p:nvSpPr>
            <p:cNvPr id="3094" name="Google Shape;3094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6" name="Google Shape;3096;p66"/>
          <p:cNvGrpSpPr/>
          <p:nvPr/>
        </p:nvGrpSpPr>
        <p:grpSpPr>
          <a:xfrm>
            <a:off x="6574175" y="1112200"/>
            <a:ext cx="76825" cy="76800"/>
            <a:chOff x="3104875" y="1099400"/>
            <a:chExt cx="76825" cy="76800"/>
          </a:xfrm>
        </p:grpSpPr>
        <p:sp>
          <p:nvSpPr>
            <p:cNvPr id="3097" name="Google Shape;3097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9" name="Google Shape;3099;p66"/>
          <p:cNvGrpSpPr/>
          <p:nvPr/>
        </p:nvGrpSpPr>
        <p:grpSpPr>
          <a:xfrm>
            <a:off x="1023900" y="787450"/>
            <a:ext cx="76825" cy="76800"/>
            <a:chOff x="3104875" y="1099400"/>
            <a:chExt cx="76825" cy="76800"/>
          </a:xfrm>
        </p:grpSpPr>
        <p:sp>
          <p:nvSpPr>
            <p:cNvPr id="3100" name="Google Shape;3100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03" name="Google Shape;3103;p66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1220421">
            <a:off x="7128999" y="226459"/>
            <a:ext cx="1552575" cy="1390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5065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sp>
        <p:nvSpPr>
          <p:cNvPr id="1386" name="Google Shape;1386;p40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Para la clasificación en ambas tareas</a:t>
            </a:r>
            <a:endParaRPr dirty="0"/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MODELOS</a:t>
            </a:r>
            <a:endParaRPr dirty="0"/>
          </a:p>
        </p:txBody>
      </p:sp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7990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4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OBJETIVOS GENERALES</a:t>
            </a:r>
            <a:endParaRPr dirty="0"/>
          </a:p>
        </p:txBody>
      </p:sp>
      <p:sp>
        <p:nvSpPr>
          <p:cNvPr id="1446" name="Google Shape;1446;p43"/>
          <p:cNvSpPr txBox="1">
            <a:spLocks noGrp="1"/>
          </p:cNvSpPr>
          <p:nvPr>
            <p:ph type="subTitle" idx="1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Red Neuronal Recurrente con la forma: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LSTM =&gt; FeedForward</a:t>
            </a:r>
            <a:endParaRPr dirty="0"/>
          </a:p>
        </p:txBody>
      </p:sp>
      <p:sp>
        <p:nvSpPr>
          <p:cNvPr id="1447" name="Google Shape;1447;p43"/>
          <p:cNvSpPr txBox="1">
            <a:spLocks noGrp="1"/>
          </p:cNvSpPr>
          <p:nvPr>
            <p:ph type="subTitle" idx="2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Clasificador de Vecinos Más Cercanos con Distancia Coseno</a:t>
            </a:r>
            <a:endParaRPr dirty="0"/>
          </a:p>
        </p:txBody>
      </p:sp>
      <p:sp>
        <p:nvSpPr>
          <p:cNvPr id="1448" name="Google Shape;1448;p43"/>
          <p:cNvSpPr txBox="1">
            <a:spLocks noGrp="1"/>
          </p:cNvSpPr>
          <p:nvPr>
            <p:ph type="subTitle" idx="3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RNN LSTM</a:t>
            </a:r>
            <a:endParaRPr dirty="0"/>
          </a:p>
        </p:txBody>
      </p:sp>
      <p:sp>
        <p:nvSpPr>
          <p:cNvPr id="1449" name="Google Shape;1449;p43"/>
          <p:cNvSpPr txBox="1">
            <a:spLocks noGrp="1"/>
          </p:cNvSpPr>
          <p:nvPr>
            <p:ph type="subTitle" idx="4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KNN-Coseno</a:t>
            </a:r>
            <a:endParaRPr dirty="0"/>
          </a:p>
        </p:txBody>
      </p:sp>
      <p:sp>
        <p:nvSpPr>
          <p:cNvPr id="1450" name="Google Shape;1450;p43"/>
          <p:cNvSpPr/>
          <p:nvPr/>
        </p:nvSpPr>
        <p:spPr>
          <a:xfrm rot="5400000">
            <a:off x="2357950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1" name="Google Shape;1451;p43"/>
          <p:cNvSpPr/>
          <p:nvPr/>
        </p:nvSpPr>
        <p:spPr>
          <a:xfrm rot="5400000">
            <a:off x="5829938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2" name="Google Shape;1452;p43"/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1453" name="Google Shape;1453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43"/>
          <p:cNvGrpSpPr/>
          <p:nvPr/>
        </p:nvGrpSpPr>
        <p:grpSpPr>
          <a:xfrm>
            <a:off x="1062850" y="3623963"/>
            <a:ext cx="76825" cy="76800"/>
            <a:chOff x="3104875" y="1099400"/>
            <a:chExt cx="76825" cy="76800"/>
          </a:xfrm>
        </p:grpSpPr>
        <p:sp>
          <p:nvSpPr>
            <p:cNvPr id="1456" name="Google Shape;1456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43"/>
          <p:cNvGrpSpPr/>
          <p:nvPr/>
        </p:nvGrpSpPr>
        <p:grpSpPr>
          <a:xfrm>
            <a:off x="1506350" y="1719463"/>
            <a:ext cx="76825" cy="76800"/>
            <a:chOff x="3104875" y="1099400"/>
            <a:chExt cx="76825" cy="76800"/>
          </a:xfrm>
        </p:grpSpPr>
        <p:sp>
          <p:nvSpPr>
            <p:cNvPr id="1459" name="Google Shape;1459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61" name="Google Shape;1461;p43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-5710310">
            <a:off x="7371788" y="1756612"/>
            <a:ext cx="1552574" cy="139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2" name="Google Shape;1462;p43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8473750">
            <a:off x="511779" y="2063733"/>
            <a:ext cx="903665" cy="853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" name="Google Shape;2404;p64"/>
          <p:cNvGrpSpPr/>
          <p:nvPr/>
        </p:nvGrpSpPr>
        <p:grpSpPr>
          <a:xfrm>
            <a:off x="2600121" y="1831467"/>
            <a:ext cx="471788" cy="525600"/>
            <a:chOff x="6793004" y="1431080"/>
            <a:chExt cx="544013" cy="602023"/>
          </a:xfrm>
        </p:grpSpPr>
        <p:sp>
          <p:nvSpPr>
            <p:cNvPr id="54" name="Google Shape;2405;p64"/>
            <p:cNvSpPr/>
            <p:nvPr/>
          </p:nvSpPr>
          <p:spPr>
            <a:xfrm>
              <a:off x="6867830" y="1894430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56"/>
                  </a:lnTo>
                  <a:cubicBezTo>
                    <a:pt x="1" y="1203"/>
                    <a:pt x="120" y="1322"/>
                    <a:pt x="267" y="1322"/>
                  </a:cubicBezTo>
                  <a:cubicBezTo>
                    <a:pt x="412" y="1322"/>
                    <a:pt x="533" y="1203"/>
                    <a:pt x="533" y="1056"/>
                  </a:cubicBezTo>
                  <a:lnTo>
                    <a:pt x="533" y="267"/>
                  </a:lnTo>
                  <a:cubicBezTo>
                    <a:pt x="533" y="120"/>
                    <a:pt x="412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406;p64"/>
            <p:cNvSpPr/>
            <p:nvPr/>
          </p:nvSpPr>
          <p:spPr>
            <a:xfrm>
              <a:off x="6867830" y="1841992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lnTo>
                    <a:pt x="1" y="1057"/>
                  </a:lnTo>
                  <a:cubicBezTo>
                    <a:pt x="1" y="1203"/>
                    <a:pt x="120" y="1323"/>
                    <a:pt x="267" y="1323"/>
                  </a:cubicBezTo>
                  <a:cubicBezTo>
                    <a:pt x="412" y="1323"/>
                    <a:pt x="533" y="1203"/>
                    <a:pt x="533" y="1057"/>
                  </a:cubicBezTo>
                  <a:lnTo>
                    <a:pt x="533" y="266"/>
                  </a:lnTo>
                  <a:cubicBezTo>
                    <a:pt x="533" y="120"/>
                    <a:pt x="412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407;p64"/>
            <p:cNvSpPr/>
            <p:nvPr/>
          </p:nvSpPr>
          <p:spPr>
            <a:xfrm>
              <a:off x="6904513" y="1676785"/>
              <a:ext cx="75290" cy="75124"/>
            </a:xfrm>
            <a:custGeom>
              <a:avLst/>
              <a:gdLst/>
              <a:ahLst/>
              <a:cxnLst/>
              <a:rect l="l" t="t" r="r" b="b"/>
              <a:pathLst>
                <a:path w="2270" h="2265" extrusionOk="0">
                  <a:moveTo>
                    <a:pt x="1135" y="533"/>
                  </a:moveTo>
                  <a:cubicBezTo>
                    <a:pt x="1468" y="533"/>
                    <a:pt x="1738" y="802"/>
                    <a:pt x="1738" y="1133"/>
                  </a:cubicBezTo>
                  <a:cubicBezTo>
                    <a:pt x="1738" y="1464"/>
                    <a:pt x="1468" y="1733"/>
                    <a:pt x="1135" y="1733"/>
                  </a:cubicBezTo>
                  <a:cubicBezTo>
                    <a:pt x="802" y="1733"/>
                    <a:pt x="531" y="1464"/>
                    <a:pt x="531" y="1133"/>
                  </a:cubicBezTo>
                  <a:cubicBezTo>
                    <a:pt x="531" y="802"/>
                    <a:pt x="802" y="533"/>
                    <a:pt x="1135" y="533"/>
                  </a:cubicBezTo>
                  <a:close/>
                  <a:moveTo>
                    <a:pt x="1135" y="1"/>
                  </a:moveTo>
                  <a:cubicBezTo>
                    <a:pt x="509" y="1"/>
                    <a:pt x="1" y="509"/>
                    <a:pt x="1" y="1133"/>
                  </a:cubicBezTo>
                  <a:cubicBezTo>
                    <a:pt x="1" y="1758"/>
                    <a:pt x="509" y="2265"/>
                    <a:pt x="1135" y="2265"/>
                  </a:cubicBezTo>
                  <a:cubicBezTo>
                    <a:pt x="1760" y="2265"/>
                    <a:pt x="2270" y="1757"/>
                    <a:pt x="2270" y="1133"/>
                  </a:cubicBezTo>
                  <a:cubicBezTo>
                    <a:pt x="2270" y="509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408;p64"/>
            <p:cNvSpPr/>
            <p:nvPr/>
          </p:nvSpPr>
          <p:spPr>
            <a:xfrm>
              <a:off x="6793004" y="1627896"/>
              <a:ext cx="296617" cy="405207"/>
            </a:xfrm>
            <a:custGeom>
              <a:avLst/>
              <a:gdLst/>
              <a:ahLst/>
              <a:cxnLst/>
              <a:rect l="l" t="t" r="r" b="b"/>
              <a:pathLst>
                <a:path w="8943" h="12217" extrusionOk="0">
                  <a:moveTo>
                    <a:pt x="6327" y="4672"/>
                  </a:moveTo>
                  <a:lnTo>
                    <a:pt x="6327" y="4913"/>
                  </a:lnTo>
                  <a:lnTo>
                    <a:pt x="2667" y="4913"/>
                  </a:lnTo>
                  <a:lnTo>
                    <a:pt x="2667" y="4672"/>
                  </a:lnTo>
                  <a:close/>
                  <a:moveTo>
                    <a:pt x="760" y="6463"/>
                  </a:moveTo>
                  <a:cubicBezTo>
                    <a:pt x="885" y="6463"/>
                    <a:pt x="987" y="6564"/>
                    <a:pt x="987" y="6689"/>
                  </a:cubicBezTo>
                  <a:cubicBezTo>
                    <a:pt x="987" y="6813"/>
                    <a:pt x="885" y="6915"/>
                    <a:pt x="760" y="6915"/>
                  </a:cubicBezTo>
                  <a:cubicBezTo>
                    <a:pt x="634" y="6915"/>
                    <a:pt x="533" y="6813"/>
                    <a:pt x="533" y="6689"/>
                  </a:cubicBezTo>
                  <a:cubicBezTo>
                    <a:pt x="533" y="6564"/>
                    <a:pt x="634" y="6463"/>
                    <a:pt x="760" y="6463"/>
                  </a:cubicBezTo>
                  <a:close/>
                  <a:moveTo>
                    <a:pt x="8186" y="6464"/>
                  </a:moveTo>
                  <a:cubicBezTo>
                    <a:pt x="8309" y="6464"/>
                    <a:pt x="8411" y="6565"/>
                    <a:pt x="8411" y="6689"/>
                  </a:cubicBezTo>
                  <a:cubicBezTo>
                    <a:pt x="8411" y="6813"/>
                    <a:pt x="8308" y="6915"/>
                    <a:pt x="8184" y="6915"/>
                  </a:cubicBezTo>
                  <a:cubicBezTo>
                    <a:pt x="8059" y="6915"/>
                    <a:pt x="7957" y="6813"/>
                    <a:pt x="7957" y="6689"/>
                  </a:cubicBezTo>
                  <a:cubicBezTo>
                    <a:pt x="7957" y="6564"/>
                    <a:pt x="8059" y="6464"/>
                    <a:pt x="8184" y="6464"/>
                  </a:cubicBezTo>
                  <a:cubicBezTo>
                    <a:pt x="8185" y="6464"/>
                    <a:pt x="8185" y="6464"/>
                    <a:pt x="8186" y="6464"/>
                  </a:cubicBezTo>
                  <a:close/>
                  <a:moveTo>
                    <a:pt x="6449" y="10398"/>
                  </a:moveTo>
                  <a:cubicBezTo>
                    <a:pt x="6574" y="10398"/>
                    <a:pt x="6676" y="10499"/>
                    <a:pt x="6676" y="10623"/>
                  </a:cubicBezTo>
                  <a:cubicBezTo>
                    <a:pt x="6676" y="10747"/>
                    <a:pt x="6574" y="10849"/>
                    <a:pt x="6449" y="10849"/>
                  </a:cubicBezTo>
                  <a:cubicBezTo>
                    <a:pt x="6324" y="10849"/>
                    <a:pt x="6222" y="10747"/>
                    <a:pt x="6222" y="10623"/>
                  </a:cubicBezTo>
                  <a:cubicBezTo>
                    <a:pt x="6222" y="10499"/>
                    <a:pt x="6324" y="10398"/>
                    <a:pt x="6449" y="10398"/>
                  </a:cubicBezTo>
                  <a:close/>
                  <a:moveTo>
                    <a:pt x="4497" y="0"/>
                  </a:moveTo>
                  <a:cubicBezTo>
                    <a:pt x="3194" y="0"/>
                    <a:pt x="2136" y="1057"/>
                    <a:pt x="2136" y="2356"/>
                  </a:cubicBezTo>
                  <a:lnTo>
                    <a:pt x="2136" y="5099"/>
                  </a:lnTo>
                  <a:lnTo>
                    <a:pt x="1028" y="5981"/>
                  </a:lnTo>
                  <a:cubicBezTo>
                    <a:pt x="944" y="5949"/>
                    <a:pt x="854" y="5932"/>
                    <a:pt x="760" y="5932"/>
                  </a:cubicBezTo>
                  <a:cubicBezTo>
                    <a:pt x="341" y="5932"/>
                    <a:pt x="1" y="6271"/>
                    <a:pt x="1" y="6689"/>
                  </a:cubicBezTo>
                  <a:cubicBezTo>
                    <a:pt x="1" y="7015"/>
                    <a:pt x="209" y="7293"/>
                    <a:pt x="501" y="7399"/>
                  </a:cubicBezTo>
                  <a:lnTo>
                    <a:pt x="501" y="8734"/>
                  </a:lnTo>
                  <a:cubicBezTo>
                    <a:pt x="501" y="8880"/>
                    <a:pt x="620" y="8999"/>
                    <a:pt x="767" y="8999"/>
                  </a:cubicBezTo>
                  <a:cubicBezTo>
                    <a:pt x="914" y="8999"/>
                    <a:pt x="1033" y="8880"/>
                    <a:pt x="1033" y="8734"/>
                  </a:cubicBezTo>
                  <a:lnTo>
                    <a:pt x="1032" y="7394"/>
                  </a:lnTo>
                  <a:cubicBezTo>
                    <a:pt x="1316" y="7284"/>
                    <a:pt x="1517" y="7010"/>
                    <a:pt x="1517" y="6689"/>
                  </a:cubicBezTo>
                  <a:cubicBezTo>
                    <a:pt x="1517" y="6562"/>
                    <a:pt x="1487" y="6443"/>
                    <a:pt x="1431" y="6339"/>
                  </a:cubicBezTo>
                  <a:lnTo>
                    <a:pt x="2553" y="5445"/>
                  </a:lnTo>
                  <a:lnTo>
                    <a:pt x="2919" y="5445"/>
                  </a:lnTo>
                  <a:lnTo>
                    <a:pt x="2637" y="5873"/>
                  </a:lnTo>
                  <a:cubicBezTo>
                    <a:pt x="2608" y="5918"/>
                    <a:pt x="2592" y="5968"/>
                    <a:pt x="2592" y="6019"/>
                  </a:cubicBezTo>
                  <a:cubicBezTo>
                    <a:pt x="2592" y="6110"/>
                    <a:pt x="2637" y="6193"/>
                    <a:pt x="2712" y="6242"/>
                  </a:cubicBezTo>
                  <a:cubicBezTo>
                    <a:pt x="2755" y="6271"/>
                    <a:pt x="2806" y="6286"/>
                    <a:pt x="2857" y="6286"/>
                  </a:cubicBezTo>
                  <a:cubicBezTo>
                    <a:pt x="2948" y="6286"/>
                    <a:pt x="3031" y="6242"/>
                    <a:pt x="3080" y="6167"/>
                  </a:cubicBezTo>
                  <a:lnTo>
                    <a:pt x="3516" y="5508"/>
                  </a:lnTo>
                  <a:cubicBezTo>
                    <a:pt x="3529" y="5488"/>
                    <a:pt x="3538" y="5467"/>
                    <a:pt x="3546" y="5445"/>
                  </a:cubicBezTo>
                  <a:lnTo>
                    <a:pt x="4231" y="5445"/>
                  </a:lnTo>
                  <a:lnTo>
                    <a:pt x="4231" y="11951"/>
                  </a:lnTo>
                  <a:cubicBezTo>
                    <a:pt x="4231" y="12098"/>
                    <a:pt x="4350" y="12217"/>
                    <a:pt x="4497" y="12217"/>
                  </a:cubicBezTo>
                  <a:cubicBezTo>
                    <a:pt x="4644" y="12217"/>
                    <a:pt x="4762" y="12098"/>
                    <a:pt x="4762" y="11951"/>
                  </a:cubicBezTo>
                  <a:lnTo>
                    <a:pt x="4762" y="5445"/>
                  </a:lnTo>
                  <a:lnTo>
                    <a:pt x="5393" y="5445"/>
                  </a:lnTo>
                  <a:lnTo>
                    <a:pt x="6108" y="6527"/>
                  </a:lnTo>
                  <a:cubicBezTo>
                    <a:pt x="6134" y="6565"/>
                    <a:pt x="6162" y="6660"/>
                    <a:pt x="6162" y="6706"/>
                  </a:cubicBezTo>
                  <a:lnTo>
                    <a:pt x="6162" y="9923"/>
                  </a:lnTo>
                  <a:cubicBezTo>
                    <a:pt x="5885" y="10036"/>
                    <a:pt x="5690" y="10307"/>
                    <a:pt x="5690" y="10623"/>
                  </a:cubicBezTo>
                  <a:cubicBezTo>
                    <a:pt x="5690" y="11041"/>
                    <a:pt x="6030" y="11381"/>
                    <a:pt x="6449" y="11381"/>
                  </a:cubicBezTo>
                  <a:cubicBezTo>
                    <a:pt x="6867" y="11381"/>
                    <a:pt x="7208" y="11041"/>
                    <a:pt x="7208" y="10623"/>
                  </a:cubicBezTo>
                  <a:cubicBezTo>
                    <a:pt x="7208" y="10291"/>
                    <a:pt x="6992" y="10009"/>
                    <a:pt x="6693" y="9907"/>
                  </a:cubicBezTo>
                  <a:lnTo>
                    <a:pt x="6693" y="6706"/>
                  </a:lnTo>
                  <a:cubicBezTo>
                    <a:pt x="6693" y="6557"/>
                    <a:pt x="6634" y="6358"/>
                    <a:pt x="6552" y="6234"/>
                  </a:cubicBezTo>
                  <a:lnTo>
                    <a:pt x="6030" y="5445"/>
                  </a:lnTo>
                  <a:lnTo>
                    <a:pt x="6397" y="5445"/>
                  </a:lnTo>
                  <a:lnTo>
                    <a:pt x="7514" y="6334"/>
                  </a:lnTo>
                  <a:cubicBezTo>
                    <a:pt x="7457" y="6440"/>
                    <a:pt x="7424" y="6561"/>
                    <a:pt x="7424" y="6689"/>
                  </a:cubicBezTo>
                  <a:cubicBezTo>
                    <a:pt x="7424" y="7013"/>
                    <a:pt x="7630" y="7289"/>
                    <a:pt x="7917" y="7397"/>
                  </a:cubicBezTo>
                  <a:lnTo>
                    <a:pt x="7917" y="8734"/>
                  </a:lnTo>
                  <a:cubicBezTo>
                    <a:pt x="7917" y="8881"/>
                    <a:pt x="8036" y="9000"/>
                    <a:pt x="8183" y="9000"/>
                  </a:cubicBezTo>
                  <a:cubicBezTo>
                    <a:pt x="8330" y="9000"/>
                    <a:pt x="8449" y="8881"/>
                    <a:pt x="8449" y="8734"/>
                  </a:cubicBezTo>
                  <a:lnTo>
                    <a:pt x="8449" y="7397"/>
                  </a:lnTo>
                  <a:cubicBezTo>
                    <a:pt x="8736" y="7289"/>
                    <a:pt x="8942" y="7013"/>
                    <a:pt x="8942" y="6689"/>
                  </a:cubicBezTo>
                  <a:cubicBezTo>
                    <a:pt x="8943" y="6271"/>
                    <a:pt x="8602" y="5932"/>
                    <a:pt x="8184" y="5932"/>
                  </a:cubicBezTo>
                  <a:cubicBezTo>
                    <a:pt x="8091" y="5932"/>
                    <a:pt x="8003" y="5949"/>
                    <a:pt x="7921" y="5979"/>
                  </a:cubicBezTo>
                  <a:lnTo>
                    <a:pt x="6859" y="5133"/>
                  </a:lnTo>
                  <a:lnTo>
                    <a:pt x="6859" y="3992"/>
                  </a:lnTo>
                  <a:cubicBezTo>
                    <a:pt x="6859" y="3846"/>
                    <a:pt x="6739" y="3726"/>
                    <a:pt x="6593" y="3726"/>
                  </a:cubicBezTo>
                  <a:cubicBezTo>
                    <a:pt x="6446" y="3726"/>
                    <a:pt x="6327" y="3846"/>
                    <a:pt x="6327" y="3992"/>
                  </a:cubicBezTo>
                  <a:lnTo>
                    <a:pt x="6327" y="4140"/>
                  </a:lnTo>
                  <a:lnTo>
                    <a:pt x="2667" y="4140"/>
                  </a:lnTo>
                  <a:lnTo>
                    <a:pt x="2667" y="2356"/>
                  </a:lnTo>
                  <a:cubicBezTo>
                    <a:pt x="2667" y="1350"/>
                    <a:pt x="3488" y="532"/>
                    <a:pt x="4497" y="532"/>
                  </a:cubicBezTo>
                  <a:cubicBezTo>
                    <a:pt x="5505" y="532"/>
                    <a:pt x="6327" y="1350"/>
                    <a:pt x="6327" y="2356"/>
                  </a:cubicBezTo>
                  <a:lnTo>
                    <a:pt x="6327" y="2752"/>
                  </a:lnTo>
                  <a:cubicBezTo>
                    <a:pt x="6327" y="2898"/>
                    <a:pt x="6446" y="3017"/>
                    <a:pt x="6593" y="3017"/>
                  </a:cubicBezTo>
                  <a:cubicBezTo>
                    <a:pt x="6739" y="3017"/>
                    <a:pt x="6859" y="2898"/>
                    <a:pt x="6859" y="2752"/>
                  </a:cubicBezTo>
                  <a:lnTo>
                    <a:pt x="6859" y="2356"/>
                  </a:lnTo>
                  <a:cubicBezTo>
                    <a:pt x="6859" y="1057"/>
                    <a:pt x="5799" y="0"/>
                    <a:pt x="4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409;p64"/>
            <p:cNvSpPr/>
            <p:nvPr/>
          </p:nvSpPr>
          <p:spPr>
            <a:xfrm>
              <a:off x="6850947" y="1946834"/>
              <a:ext cx="50348" cy="58541"/>
            </a:xfrm>
            <a:custGeom>
              <a:avLst/>
              <a:gdLst/>
              <a:ahLst/>
              <a:cxnLst/>
              <a:rect l="l" t="t" r="r" b="b"/>
              <a:pathLst>
                <a:path w="1518" h="1765" extrusionOk="0">
                  <a:moveTo>
                    <a:pt x="759" y="782"/>
                  </a:moveTo>
                  <a:cubicBezTo>
                    <a:pt x="883" y="782"/>
                    <a:pt x="986" y="883"/>
                    <a:pt x="986" y="1007"/>
                  </a:cubicBezTo>
                  <a:cubicBezTo>
                    <a:pt x="986" y="1131"/>
                    <a:pt x="884" y="1233"/>
                    <a:pt x="759" y="1233"/>
                  </a:cubicBezTo>
                  <a:cubicBezTo>
                    <a:pt x="634" y="1233"/>
                    <a:pt x="532" y="1131"/>
                    <a:pt x="532" y="1007"/>
                  </a:cubicBezTo>
                  <a:cubicBezTo>
                    <a:pt x="532" y="883"/>
                    <a:pt x="634" y="782"/>
                    <a:pt x="759" y="782"/>
                  </a:cubicBezTo>
                  <a:close/>
                  <a:moveTo>
                    <a:pt x="776" y="1"/>
                  </a:moveTo>
                  <a:cubicBezTo>
                    <a:pt x="629" y="1"/>
                    <a:pt x="510" y="120"/>
                    <a:pt x="510" y="267"/>
                  </a:cubicBezTo>
                  <a:lnTo>
                    <a:pt x="510" y="292"/>
                  </a:lnTo>
                  <a:cubicBezTo>
                    <a:pt x="214" y="396"/>
                    <a:pt x="0" y="678"/>
                    <a:pt x="0" y="1007"/>
                  </a:cubicBezTo>
                  <a:cubicBezTo>
                    <a:pt x="0" y="1425"/>
                    <a:pt x="340" y="1765"/>
                    <a:pt x="759" y="1765"/>
                  </a:cubicBezTo>
                  <a:cubicBezTo>
                    <a:pt x="1177" y="1765"/>
                    <a:pt x="1518" y="1425"/>
                    <a:pt x="1518" y="1007"/>
                  </a:cubicBezTo>
                  <a:cubicBezTo>
                    <a:pt x="1518" y="690"/>
                    <a:pt x="1320" y="418"/>
                    <a:pt x="1042" y="305"/>
                  </a:cubicBezTo>
                  <a:lnTo>
                    <a:pt x="1042" y="267"/>
                  </a:lnTo>
                  <a:cubicBezTo>
                    <a:pt x="1042" y="120"/>
                    <a:pt x="921" y="1"/>
                    <a:pt x="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410;p64"/>
            <p:cNvSpPr/>
            <p:nvPr/>
          </p:nvSpPr>
          <p:spPr>
            <a:xfrm>
              <a:off x="7115193" y="1645209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057"/>
                  </a:lnTo>
                  <a:cubicBezTo>
                    <a:pt x="1" y="1202"/>
                    <a:pt x="120" y="1322"/>
                    <a:pt x="267" y="1322"/>
                  </a:cubicBezTo>
                  <a:cubicBezTo>
                    <a:pt x="414" y="1322"/>
                    <a:pt x="533" y="1202"/>
                    <a:pt x="533" y="1057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411;p64"/>
            <p:cNvSpPr/>
            <p:nvPr/>
          </p:nvSpPr>
          <p:spPr>
            <a:xfrm>
              <a:off x="7115193" y="1697647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057"/>
                  </a:lnTo>
                  <a:cubicBezTo>
                    <a:pt x="1" y="1203"/>
                    <a:pt x="120" y="1323"/>
                    <a:pt x="267" y="1323"/>
                  </a:cubicBezTo>
                  <a:cubicBezTo>
                    <a:pt x="414" y="1323"/>
                    <a:pt x="533" y="1203"/>
                    <a:pt x="533" y="1057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412;p64"/>
            <p:cNvSpPr/>
            <p:nvPr/>
          </p:nvSpPr>
          <p:spPr>
            <a:xfrm>
              <a:off x="7151876" y="1480002"/>
              <a:ext cx="75290" cy="75124"/>
            </a:xfrm>
            <a:custGeom>
              <a:avLst/>
              <a:gdLst/>
              <a:ahLst/>
              <a:cxnLst/>
              <a:rect l="l" t="t" r="r" b="b"/>
              <a:pathLst>
                <a:path w="2270" h="2265" extrusionOk="0">
                  <a:moveTo>
                    <a:pt x="1135" y="532"/>
                  </a:moveTo>
                  <a:cubicBezTo>
                    <a:pt x="1468" y="532"/>
                    <a:pt x="1738" y="801"/>
                    <a:pt x="1738" y="1133"/>
                  </a:cubicBezTo>
                  <a:cubicBezTo>
                    <a:pt x="1738" y="1463"/>
                    <a:pt x="1468" y="1732"/>
                    <a:pt x="1135" y="1732"/>
                  </a:cubicBezTo>
                  <a:cubicBezTo>
                    <a:pt x="803" y="1732"/>
                    <a:pt x="533" y="1463"/>
                    <a:pt x="533" y="1133"/>
                  </a:cubicBezTo>
                  <a:cubicBezTo>
                    <a:pt x="533" y="801"/>
                    <a:pt x="803" y="532"/>
                    <a:pt x="1135" y="532"/>
                  </a:cubicBezTo>
                  <a:close/>
                  <a:moveTo>
                    <a:pt x="1135" y="0"/>
                  </a:moveTo>
                  <a:cubicBezTo>
                    <a:pt x="510" y="0"/>
                    <a:pt x="1" y="509"/>
                    <a:pt x="1" y="1132"/>
                  </a:cubicBezTo>
                  <a:cubicBezTo>
                    <a:pt x="1" y="1757"/>
                    <a:pt x="510" y="2264"/>
                    <a:pt x="1135" y="2264"/>
                  </a:cubicBezTo>
                  <a:cubicBezTo>
                    <a:pt x="1761" y="2264"/>
                    <a:pt x="2270" y="1756"/>
                    <a:pt x="2270" y="1132"/>
                  </a:cubicBezTo>
                  <a:cubicBezTo>
                    <a:pt x="2270" y="509"/>
                    <a:pt x="1762" y="0"/>
                    <a:pt x="1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413;p64"/>
            <p:cNvSpPr/>
            <p:nvPr/>
          </p:nvSpPr>
          <p:spPr>
            <a:xfrm>
              <a:off x="7040400" y="1431080"/>
              <a:ext cx="296617" cy="405241"/>
            </a:xfrm>
            <a:custGeom>
              <a:avLst/>
              <a:gdLst/>
              <a:ahLst/>
              <a:cxnLst/>
              <a:rect l="l" t="t" r="r" b="b"/>
              <a:pathLst>
                <a:path w="8943" h="12218" extrusionOk="0">
                  <a:moveTo>
                    <a:pt x="6326" y="4673"/>
                  </a:moveTo>
                  <a:lnTo>
                    <a:pt x="6326" y="4915"/>
                  </a:lnTo>
                  <a:lnTo>
                    <a:pt x="2667" y="4915"/>
                  </a:lnTo>
                  <a:lnTo>
                    <a:pt x="2667" y="4673"/>
                  </a:lnTo>
                  <a:close/>
                  <a:moveTo>
                    <a:pt x="759" y="6464"/>
                  </a:moveTo>
                  <a:cubicBezTo>
                    <a:pt x="884" y="6464"/>
                    <a:pt x="986" y="6565"/>
                    <a:pt x="986" y="6689"/>
                  </a:cubicBezTo>
                  <a:cubicBezTo>
                    <a:pt x="986" y="6813"/>
                    <a:pt x="884" y="6915"/>
                    <a:pt x="759" y="6915"/>
                  </a:cubicBezTo>
                  <a:cubicBezTo>
                    <a:pt x="634" y="6915"/>
                    <a:pt x="532" y="6813"/>
                    <a:pt x="532" y="6689"/>
                  </a:cubicBezTo>
                  <a:cubicBezTo>
                    <a:pt x="532" y="6565"/>
                    <a:pt x="634" y="6464"/>
                    <a:pt x="759" y="6464"/>
                  </a:cubicBezTo>
                  <a:close/>
                  <a:moveTo>
                    <a:pt x="8183" y="6464"/>
                  </a:moveTo>
                  <a:cubicBezTo>
                    <a:pt x="8309" y="6464"/>
                    <a:pt x="8410" y="6565"/>
                    <a:pt x="8410" y="6689"/>
                  </a:cubicBezTo>
                  <a:cubicBezTo>
                    <a:pt x="8410" y="6813"/>
                    <a:pt x="8309" y="6915"/>
                    <a:pt x="8183" y="6915"/>
                  </a:cubicBezTo>
                  <a:cubicBezTo>
                    <a:pt x="8058" y="6915"/>
                    <a:pt x="7956" y="6813"/>
                    <a:pt x="7956" y="6689"/>
                  </a:cubicBezTo>
                  <a:cubicBezTo>
                    <a:pt x="7956" y="6565"/>
                    <a:pt x="8058" y="6464"/>
                    <a:pt x="8183" y="6464"/>
                  </a:cubicBezTo>
                  <a:close/>
                  <a:moveTo>
                    <a:pt x="6448" y="10399"/>
                  </a:moveTo>
                  <a:cubicBezTo>
                    <a:pt x="6573" y="10399"/>
                    <a:pt x="6675" y="10499"/>
                    <a:pt x="6675" y="10624"/>
                  </a:cubicBezTo>
                  <a:cubicBezTo>
                    <a:pt x="6675" y="10748"/>
                    <a:pt x="6573" y="10849"/>
                    <a:pt x="6448" y="10849"/>
                  </a:cubicBezTo>
                  <a:cubicBezTo>
                    <a:pt x="6324" y="10849"/>
                    <a:pt x="6221" y="10748"/>
                    <a:pt x="6221" y="10624"/>
                  </a:cubicBezTo>
                  <a:cubicBezTo>
                    <a:pt x="6221" y="10499"/>
                    <a:pt x="6324" y="10399"/>
                    <a:pt x="6448" y="10399"/>
                  </a:cubicBezTo>
                  <a:close/>
                  <a:moveTo>
                    <a:pt x="4496" y="1"/>
                  </a:moveTo>
                  <a:cubicBezTo>
                    <a:pt x="3194" y="1"/>
                    <a:pt x="2135" y="1057"/>
                    <a:pt x="2135" y="2356"/>
                  </a:cubicBezTo>
                  <a:lnTo>
                    <a:pt x="2135" y="5100"/>
                  </a:lnTo>
                  <a:lnTo>
                    <a:pt x="1027" y="5982"/>
                  </a:lnTo>
                  <a:cubicBezTo>
                    <a:pt x="944" y="5950"/>
                    <a:pt x="853" y="5932"/>
                    <a:pt x="759" y="5932"/>
                  </a:cubicBezTo>
                  <a:cubicBezTo>
                    <a:pt x="340" y="5932"/>
                    <a:pt x="0" y="6271"/>
                    <a:pt x="0" y="6689"/>
                  </a:cubicBezTo>
                  <a:cubicBezTo>
                    <a:pt x="0" y="7016"/>
                    <a:pt x="210" y="7294"/>
                    <a:pt x="500" y="7400"/>
                  </a:cubicBezTo>
                  <a:lnTo>
                    <a:pt x="500" y="8734"/>
                  </a:lnTo>
                  <a:cubicBezTo>
                    <a:pt x="500" y="8881"/>
                    <a:pt x="619" y="9000"/>
                    <a:pt x="766" y="9000"/>
                  </a:cubicBezTo>
                  <a:cubicBezTo>
                    <a:pt x="913" y="9000"/>
                    <a:pt x="1032" y="8881"/>
                    <a:pt x="1032" y="8734"/>
                  </a:cubicBezTo>
                  <a:lnTo>
                    <a:pt x="1032" y="7394"/>
                  </a:lnTo>
                  <a:cubicBezTo>
                    <a:pt x="1315" y="7285"/>
                    <a:pt x="1518" y="7010"/>
                    <a:pt x="1518" y="6689"/>
                  </a:cubicBezTo>
                  <a:cubicBezTo>
                    <a:pt x="1518" y="6563"/>
                    <a:pt x="1486" y="6444"/>
                    <a:pt x="1432" y="6340"/>
                  </a:cubicBezTo>
                  <a:lnTo>
                    <a:pt x="2553" y="5447"/>
                  </a:lnTo>
                  <a:lnTo>
                    <a:pt x="2919" y="5447"/>
                  </a:lnTo>
                  <a:lnTo>
                    <a:pt x="2636" y="5874"/>
                  </a:lnTo>
                  <a:cubicBezTo>
                    <a:pt x="2607" y="5918"/>
                    <a:pt x="2592" y="5968"/>
                    <a:pt x="2592" y="6020"/>
                  </a:cubicBezTo>
                  <a:cubicBezTo>
                    <a:pt x="2592" y="6110"/>
                    <a:pt x="2637" y="6193"/>
                    <a:pt x="2711" y="6242"/>
                  </a:cubicBezTo>
                  <a:cubicBezTo>
                    <a:pt x="2755" y="6271"/>
                    <a:pt x="2805" y="6287"/>
                    <a:pt x="2858" y="6287"/>
                  </a:cubicBezTo>
                  <a:cubicBezTo>
                    <a:pt x="2947" y="6287"/>
                    <a:pt x="3030" y="6242"/>
                    <a:pt x="3079" y="6167"/>
                  </a:cubicBezTo>
                  <a:lnTo>
                    <a:pt x="3516" y="5508"/>
                  </a:lnTo>
                  <a:cubicBezTo>
                    <a:pt x="3528" y="5489"/>
                    <a:pt x="3537" y="5468"/>
                    <a:pt x="3546" y="5446"/>
                  </a:cubicBezTo>
                  <a:lnTo>
                    <a:pt x="4230" y="5446"/>
                  </a:lnTo>
                  <a:lnTo>
                    <a:pt x="4230" y="11951"/>
                  </a:lnTo>
                  <a:cubicBezTo>
                    <a:pt x="4230" y="12098"/>
                    <a:pt x="4350" y="12217"/>
                    <a:pt x="4496" y="12217"/>
                  </a:cubicBezTo>
                  <a:cubicBezTo>
                    <a:pt x="4643" y="12217"/>
                    <a:pt x="4762" y="12098"/>
                    <a:pt x="4762" y="11951"/>
                  </a:cubicBezTo>
                  <a:lnTo>
                    <a:pt x="4762" y="5447"/>
                  </a:lnTo>
                  <a:lnTo>
                    <a:pt x="5393" y="5447"/>
                  </a:lnTo>
                  <a:lnTo>
                    <a:pt x="6107" y="6528"/>
                  </a:lnTo>
                  <a:cubicBezTo>
                    <a:pt x="6133" y="6566"/>
                    <a:pt x="6162" y="6661"/>
                    <a:pt x="6162" y="6707"/>
                  </a:cubicBezTo>
                  <a:lnTo>
                    <a:pt x="6162" y="9923"/>
                  </a:lnTo>
                  <a:cubicBezTo>
                    <a:pt x="5884" y="10036"/>
                    <a:pt x="5689" y="10307"/>
                    <a:pt x="5689" y="10624"/>
                  </a:cubicBezTo>
                  <a:cubicBezTo>
                    <a:pt x="5689" y="11041"/>
                    <a:pt x="6030" y="11381"/>
                    <a:pt x="6448" y="11381"/>
                  </a:cubicBezTo>
                  <a:cubicBezTo>
                    <a:pt x="6866" y="11381"/>
                    <a:pt x="7207" y="11041"/>
                    <a:pt x="7207" y="10624"/>
                  </a:cubicBezTo>
                  <a:cubicBezTo>
                    <a:pt x="7207" y="10292"/>
                    <a:pt x="6991" y="10010"/>
                    <a:pt x="6693" y="9908"/>
                  </a:cubicBezTo>
                  <a:lnTo>
                    <a:pt x="6693" y="6707"/>
                  </a:lnTo>
                  <a:cubicBezTo>
                    <a:pt x="6693" y="6558"/>
                    <a:pt x="6633" y="6358"/>
                    <a:pt x="6551" y="6234"/>
                  </a:cubicBezTo>
                  <a:lnTo>
                    <a:pt x="6029" y="5446"/>
                  </a:lnTo>
                  <a:lnTo>
                    <a:pt x="6396" y="5446"/>
                  </a:lnTo>
                  <a:lnTo>
                    <a:pt x="7513" y="6335"/>
                  </a:lnTo>
                  <a:cubicBezTo>
                    <a:pt x="7456" y="6441"/>
                    <a:pt x="7424" y="6562"/>
                    <a:pt x="7424" y="6689"/>
                  </a:cubicBezTo>
                  <a:cubicBezTo>
                    <a:pt x="7424" y="7014"/>
                    <a:pt x="7630" y="7290"/>
                    <a:pt x="7916" y="7398"/>
                  </a:cubicBezTo>
                  <a:lnTo>
                    <a:pt x="7916" y="8734"/>
                  </a:lnTo>
                  <a:cubicBezTo>
                    <a:pt x="7916" y="8881"/>
                    <a:pt x="8036" y="9000"/>
                    <a:pt x="8182" y="9000"/>
                  </a:cubicBezTo>
                  <a:cubicBezTo>
                    <a:pt x="8329" y="9000"/>
                    <a:pt x="8448" y="8881"/>
                    <a:pt x="8448" y="8734"/>
                  </a:cubicBezTo>
                  <a:lnTo>
                    <a:pt x="8448" y="7398"/>
                  </a:lnTo>
                  <a:cubicBezTo>
                    <a:pt x="8736" y="7290"/>
                    <a:pt x="8941" y="7014"/>
                    <a:pt x="8941" y="6689"/>
                  </a:cubicBezTo>
                  <a:cubicBezTo>
                    <a:pt x="8942" y="6272"/>
                    <a:pt x="8601" y="5932"/>
                    <a:pt x="8183" y="5932"/>
                  </a:cubicBezTo>
                  <a:cubicBezTo>
                    <a:pt x="8091" y="5932"/>
                    <a:pt x="8003" y="5950"/>
                    <a:pt x="7921" y="5980"/>
                  </a:cubicBezTo>
                  <a:lnTo>
                    <a:pt x="6858" y="5134"/>
                  </a:lnTo>
                  <a:lnTo>
                    <a:pt x="6858" y="3935"/>
                  </a:lnTo>
                  <a:cubicBezTo>
                    <a:pt x="6858" y="3789"/>
                    <a:pt x="6739" y="3669"/>
                    <a:pt x="6592" y="3669"/>
                  </a:cubicBezTo>
                  <a:cubicBezTo>
                    <a:pt x="6445" y="3669"/>
                    <a:pt x="6326" y="3789"/>
                    <a:pt x="6326" y="3935"/>
                  </a:cubicBezTo>
                  <a:lnTo>
                    <a:pt x="6326" y="4141"/>
                  </a:lnTo>
                  <a:lnTo>
                    <a:pt x="2667" y="4141"/>
                  </a:lnTo>
                  <a:lnTo>
                    <a:pt x="2667" y="2356"/>
                  </a:lnTo>
                  <a:cubicBezTo>
                    <a:pt x="2667" y="1350"/>
                    <a:pt x="3487" y="533"/>
                    <a:pt x="4496" y="533"/>
                  </a:cubicBezTo>
                  <a:cubicBezTo>
                    <a:pt x="5506" y="533"/>
                    <a:pt x="6326" y="1350"/>
                    <a:pt x="6326" y="2356"/>
                  </a:cubicBezTo>
                  <a:lnTo>
                    <a:pt x="6326" y="2695"/>
                  </a:lnTo>
                  <a:cubicBezTo>
                    <a:pt x="6326" y="2842"/>
                    <a:pt x="6445" y="2961"/>
                    <a:pt x="6592" y="2961"/>
                  </a:cubicBezTo>
                  <a:cubicBezTo>
                    <a:pt x="6739" y="2961"/>
                    <a:pt x="6858" y="2842"/>
                    <a:pt x="6858" y="2695"/>
                  </a:cubicBezTo>
                  <a:lnTo>
                    <a:pt x="6858" y="2355"/>
                  </a:lnTo>
                  <a:cubicBezTo>
                    <a:pt x="6858" y="1057"/>
                    <a:pt x="5798" y="1"/>
                    <a:pt x="4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414;p64"/>
            <p:cNvSpPr/>
            <p:nvPr/>
          </p:nvSpPr>
          <p:spPr>
            <a:xfrm>
              <a:off x="7098311" y="1750085"/>
              <a:ext cx="50381" cy="58474"/>
            </a:xfrm>
            <a:custGeom>
              <a:avLst/>
              <a:gdLst/>
              <a:ahLst/>
              <a:cxnLst/>
              <a:rect l="l" t="t" r="r" b="b"/>
              <a:pathLst>
                <a:path w="1519" h="1763" extrusionOk="0">
                  <a:moveTo>
                    <a:pt x="759" y="781"/>
                  </a:moveTo>
                  <a:cubicBezTo>
                    <a:pt x="885" y="781"/>
                    <a:pt x="986" y="881"/>
                    <a:pt x="986" y="1006"/>
                  </a:cubicBezTo>
                  <a:cubicBezTo>
                    <a:pt x="986" y="1130"/>
                    <a:pt x="885" y="1231"/>
                    <a:pt x="759" y="1231"/>
                  </a:cubicBezTo>
                  <a:cubicBezTo>
                    <a:pt x="634" y="1231"/>
                    <a:pt x="533" y="1130"/>
                    <a:pt x="533" y="1006"/>
                  </a:cubicBezTo>
                  <a:cubicBezTo>
                    <a:pt x="533" y="881"/>
                    <a:pt x="634" y="781"/>
                    <a:pt x="759" y="781"/>
                  </a:cubicBezTo>
                  <a:close/>
                  <a:moveTo>
                    <a:pt x="776" y="0"/>
                  </a:moveTo>
                  <a:cubicBezTo>
                    <a:pt x="629" y="0"/>
                    <a:pt x="510" y="119"/>
                    <a:pt x="510" y="265"/>
                  </a:cubicBezTo>
                  <a:lnTo>
                    <a:pt x="510" y="292"/>
                  </a:lnTo>
                  <a:cubicBezTo>
                    <a:pt x="214" y="395"/>
                    <a:pt x="1" y="676"/>
                    <a:pt x="1" y="1006"/>
                  </a:cubicBezTo>
                  <a:cubicBezTo>
                    <a:pt x="1" y="1423"/>
                    <a:pt x="342" y="1762"/>
                    <a:pt x="759" y="1762"/>
                  </a:cubicBezTo>
                  <a:cubicBezTo>
                    <a:pt x="1177" y="1762"/>
                    <a:pt x="1518" y="1423"/>
                    <a:pt x="1518" y="1006"/>
                  </a:cubicBezTo>
                  <a:cubicBezTo>
                    <a:pt x="1518" y="688"/>
                    <a:pt x="1320" y="415"/>
                    <a:pt x="1042" y="303"/>
                  </a:cubicBezTo>
                  <a:lnTo>
                    <a:pt x="1042" y="265"/>
                  </a:lnTo>
                  <a:cubicBezTo>
                    <a:pt x="1042" y="119"/>
                    <a:pt x="923" y="0"/>
                    <a:pt x="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415;p64"/>
            <p:cNvSpPr/>
            <p:nvPr/>
          </p:nvSpPr>
          <p:spPr>
            <a:xfrm>
              <a:off x="6959604" y="1531179"/>
              <a:ext cx="85539" cy="77877"/>
            </a:xfrm>
            <a:custGeom>
              <a:avLst/>
              <a:gdLst/>
              <a:ahLst/>
              <a:cxnLst/>
              <a:rect l="l" t="t" r="r" b="b"/>
              <a:pathLst>
                <a:path w="2579" h="2348" extrusionOk="0">
                  <a:moveTo>
                    <a:pt x="1634" y="532"/>
                  </a:moveTo>
                  <a:cubicBezTo>
                    <a:pt x="1647" y="534"/>
                    <a:pt x="1668" y="547"/>
                    <a:pt x="1676" y="556"/>
                  </a:cubicBezTo>
                  <a:lnTo>
                    <a:pt x="2020" y="1151"/>
                  </a:lnTo>
                  <a:cubicBezTo>
                    <a:pt x="2025" y="1163"/>
                    <a:pt x="2025" y="1186"/>
                    <a:pt x="2020" y="1198"/>
                  </a:cubicBezTo>
                  <a:lnTo>
                    <a:pt x="1676" y="1792"/>
                  </a:lnTo>
                  <a:cubicBezTo>
                    <a:pt x="1668" y="1801"/>
                    <a:pt x="1647" y="1814"/>
                    <a:pt x="1634" y="1816"/>
                  </a:cubicBezTo>
                  <a:lnTo>
                    <a:pt x="944" y="1816"/>
                  </a:lnTo>
                  <a:cubicBezTo>
                    <a:pt x="933" y="1814"/>
                    <a:pt x="912" y="1801"/>
                    <a:pt x="903" y="1792"/>
                  </a:cubicBezTo>
                  <a:lnTo>
                    <a:pt x="559" y="1198"/>
                  </a:lnTo>
                  <a:cubicBezTo>
                    <a:pt x="555" y="1186"/>
                    <a:pt x="555" y="1163"/>
                    <a:pt x="559" y="1151"/>
                  </a:cubicBezTo>
                  <a:lnTo>
                    <a:pt x="903" y="556"/>
                  </a:lnTo>
                  <a:cubicBezTo>
                    <a:pt x="912" y="548"/>
                    <a:pt x="933" y="535"/>
                    <a:pt x="944" y="532"/>
                  </a:cubicBezTo>
                  <a:close/>
                  <a:moveTo>
                    <a:pt x="941" y="0"/>
                  </a:moveTo>
                  <a:cubicBezTo>
                    <a:pt x="750" y="0"/>
                    <a:pt x="541" y="121"/>
                    <a:pt x="445" y="287"/>
                  </a:cubicBezTo>
                  <a:lnTo>
                    <a:pt x="97" y="888"/>
                  </a:lnTo>
                  <a:cubicBezTo>
                    <a:pt x="1" y="1054"/>
                    <a:pt x="1" y="1295"/>
                    <a:pt x="97" y="1461"/>
                  </a:cubicBezTo>
                  <a:lnTo>
                    <a:pt x="445" y="2062"/>
                  </a:lnTo>
                  <a:cubicBezTo>
                    <a:pt x="541" y="2227"/>
                    <a:pt x="750" y="2348"/>
                    <a:pt x="941" y="2348"/>
                  </a:cubicBezTo>
                  <a:lnTo>
                    <a:pt x="1638" y="2348"/>
                  </a:lnTo>
                  <a:cubicBezTo>
                    <a:pt x="1829" y="2348"/>
                    <a:pt x="2039" y="2227"/>
                    <a:pt x="2134" y="2062"/>
                  </a:cubicBezTo>
                  <a:lnTo>
                    <a:pt x="2482" y="1461"/>
                  </a:lnTo>
                  <a:cubicBezTo>
                    <a:pt x="2579" y="1295"/>
                    <a:pt x="2579" y="1054"/>
                    <a:pt x="2482" y="888"/>
                  </a:cubicBezTo>
                  <a:lnTo>
                    <a:pt x="2134" y="287"/>
                  </a:lnTo>
                  <a:cubicBezTo>
                    <a:pt x="2039" y="121"/>
                    <a:pt x="1829" y="0"/>
                    <a:pt x="16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416;p64"/>
            <p:cNvSpPr/>
            <p:nvPr/>
          </p:nvSpPr>
          <p:spPr>
            <a:xfrm>
              <a:off x="7111511" y="1880334"/>
              <a:ext cx="85539" cy="77877"/>
            </a:xfrm>
            <a:custGeom>
              <a:avLst/>
              <a:gdLst/>
              <a:ahLst/>
              <a:cxnLst/>
              <a:rect l="l" t="t" r="r" b="b"/>
              <a:pathLst>
                <a:path w="2579" h="2348" extrusionOk="0">
                  <a:moveTo>
                    <a:pt x="1635" y="531"/>
                  </a:moveTo>
                  <a:cubicBezTo>
                    <a:pt x="1646" y="535"/>
                    <a:pt x="1667" y="547"/>
                    <a:pt x="1676" y="556"/>
                  </a:cubicBezTo>
                  <a:lnTo>
                    <a:pt x="2020" y="1151"/>
                  </a:lnTo>
                  <a:cubicBezTo>
                    <a:pt x="2024" y="1162"/>
                    <a:pt x="2024" y="1186"/>
                    <a:pt x="2020" y="1197"/>
                  </a:cubicBezTo>
                  <a:lnTo>
                    <a:pt x="1676" y="1792"/>
                  </a:lnTo>
                  <a:cubicBezTo>
                    <a:pt x="1667" y="1801"/>
                    <a:pt x="1646" y="1813"/>
                    <a:pt x="1635" y="1816"/>
                  </a:cubicBezTo>
                  <a:lnTo>
                    <a:pt x="945" y="1816"/>
                  </a:lnTo>
                  <a:cubicBezTo>
                    <a:pt x="932" y="1813"/>
                    <a:pt x="911" y="1801"/>
                    <a:pt x="903" y="1792"/>
                  </a:cubicBezTo>
                  <a:lnTo>
                    <a:pt x="559" y="1197"/>
                  </a:lnTo>
                  <a:cubicBezTo>
                    <a:pt x="555" y="1186"/>
                    <a:pt x="555" y="1162"/>
                    <a:pt x="559" y="1151"/>
                  </a:cubicBezTo>
                  <a:lnTo>
                    <a:pt x="903" y="556"/>
                  </a:lnTo>
                  <a:cubicBezTo>
                    <a:pt x="911" y="547"/>
                    <a:pt x="932" y="535"/>
                    <a:pt x="945" y="531"/>
                  </a:cubicBezTo>
                  <a:close/>
                  <a:moveTo>
                    <a:pt x="941" y="1"/>
                  </a:moveTo>
                  <a:cubicBezTo>
                    <a:pt x="750" y="1"/>
                    <a:pt x="540" y="121"/>
                    <a:pt x="445" y="286"/>
                  </a:cubicBezTo>
                  <a:lnTo>
                    <a:pt x="97" y="887"/>
                  </a:lnTo>
                  <a:cubicBezTo>
                    <a:pt x="0" y="1053"/>
                    <a:pt x="0" y="1294"/>
                    <a:pt x="97" y="1461"/>
                  </a:cubicBezTo>
                  <a:lnTo>
                    <a:pt x="445" y="2061"/>
                  </a:lnTo>
                  <a:cubicBezTo>
                    <a:pt x="540" y="2228"/>
                    <a:pt x="750" y="2348"/>
                    <a:pt x="941" y="2348"/>
                  </a:cubicBezTo>
                  <a:lnTo>
                    <a:pt x="1638" y="2348"/>
                  </a:lnTo>
                  <a:cubicBezTo>
                    <a:pt x="1829" y="2348"/>
                    <a:pt x="2038" y="2228"/>
                    <a:pt x="2134" y="2061"/>
                  </a:cubicBezTo>
                  <a:lnTo>
                    <a:pt x="2482" y="1461"/>
                  </a:lnTo>
                  <a:cubicBezTo>
                    <a:pt x="2578" y="1294"/>
                    <a:pt x="2578" y="1053"/>
                    <a:pt x="2482" y="887"/>
                  </a:cubicBezTo>
                  <a:lnTo>
                    <a:pt x="2134" y="286"/>
                  </a:lnTo>
                  <a:cubicBezTo>
                    <a:pt x="2038" y="121"/>
                    <a:pt x="1829" y="1"/>
                    <a:pt x="16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417;p64"/>
            <p:cNvSpPr/>
            <p:nvPr/>
          </p:nvSpPr>
          <p:spPr>
            <a:xfrm>
              <a:off x="7202888" y="1944380"/>
              <a:ext cx="67496" cy="62322"/>
            </a:xfrm>
            <a:custGeom>
              <a:avLst/>
              <a:gdLst/>
              <a:ahLst/>
              <a:cxnLst/>
              <a:rect l="l" t="t" r="r" b="b"/>
              <a:pathLst>
                <a:path w="2035" h="1879" extrusionOk="0">
                  <a:moveTo>
                    <a:pt x="1227" y="533"/>
                  </a:moveTo>
                  <a:cubicBezTo>
                    <a:pt x="1239" y="535"/>
                    <a:pt x="1261" y="547"/>
                    <a:pt x="1269" y="556"/>
                  </a:cubicBezTo>
                  <a:lnTo>
                    <a:pt x="1477" y="917"/>
                  </a:lnTo>
                  <a:cubicBezTo>
                    <a:pt x="1480" y="928"/>
                    <a:pt x="1480" y="952"/>
                    <a:pt x="1477" y="963"/>
                  </a:cubicBezTo>
                  <a:lnTo>
                    <a:pt x="1269" y="1323"/>
                  </a:lnTo>
                  <a:cubicBezTo>
                    <a:pt x="1261" y="1333"/>
                    <a:pt x="1239" y="1345"/>
                    <a:pt x="1227" y="1347"/>
                  </a:cubicBezTo>
                  <a:lnTo>
                    <a:pt x="809" y="1347"/>
                  </a:lnTo>
                  <a:cubicBezTo>
                    <a:pt x="798" y="1345"/>
                    <a:pt x="776" y="1333"/>
                    <a:pt x="768" y="1323"/>
                  </a:cubicBezTo>
                  <a:lnTo>
                    <a:pt x="559" y="963"/>
                  </a:lnTo>
                  <a:cubicBezTo>
                    <a:pt x="555" y="952"/>
                    <a:pt x="555" y="928"/>
                    <a:pt x="559" y="917"/>
                  </a:cubicBezTo>
                  <a:lnTo>
                    <a:pt x="768" y="556"/>
                  </a:lnTo>
                  <a:cubicBezTo>
                    <a:pt x="776" y="547"/>
                    <a:pt x="798" y="535"/>
                    <a:pt x="809" y="533"/>
                  </a:cubicBezTo>
                  <a:close/>
                  <a:moveTo>
                    <a:pt x="805" y="1"/>
                  </a:moveTo>
                  <a:cubicBezTo>
                    <a:pt x="614" y="1"/>
                    <a:pt x="405" y="121"/>
                    <a:pt x="309" y="286"/>
                  </a:cubicBezTo>
                  <a:lnTo>
                    <a:pt x="96" y="653"/>
                  </a:lnTo>
                  <a:cubicBezTo>
                    <a:pt x="1" y="819"/>
                    <a:pt x="1" y="1061"/>
                    <a:pt x="96" y="1227"/>
                  </a:cubicBezTo>
                  <a:lnTo>
                    <a:pt x="309" y="1593"/>
                  </a:lnTo>
                  <a:cubicBezTo>
                    <a:pt x="405" y="1759"/>
                    <a:pt x="614" y="1879"/>
                    <a:pt x="805" y="1879"/>
                  </a:cubicBezTo>
                  <a:lnTo>
                    <a:pt x="1231" y="1879"/>
                  </a:lnTo>
                  <a:cubicBezTo>
                    <a:pt x="1422" y="1879"/>
                    <a:pt x="1630" y="1759"/>
                    <a:pt x="1727" y="1593"/>
                  </a:cubicBezTo>
                  <a:lnTo>
                    <a:pt x="1939" y="1227"/>
                  </a:lnTo>
                  <a:cubicBezTo>
                    <a:pt x="2035" y="1061"/>
                    <a:pt x="2035" y="819"/>
                    <a:pt x="1939" y="653"/>
                  </a:cubicBezTo>
                  <a:lnTo>
                    <a:pt x="1727" y="286"/>
                  </a:lnTo>
                  <a:cubicBezTo>
                    <a:pt x="1630" y="121"/>
                    <a:pt x="1422" y="1"/>
                    <a:pt x="1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2434;p64"/>
          <p:cNvGrpSpPr/>
          <p:nvPr/>
        </p:nvGrpSpPr>
        <p:grpSpPr>
          <a:xfrm>
            <a:off x="6026519" y="1826248"/>
            <a:ext cx="525600" cy="525600"/>
            <a:chOff x="1230449" y="2288393"/>
            <a:chExt cx="590713" cy="601957"/>
          </a:xfrm>
        </p:grpSpPr>
        <p:sp>
          <p:nvSpPr>
            <p:cNvPr id="68" name="Google Shape;2435;p64"/>
            <p:cNvSpPr/>
            <p:nvPr/>
          </p:nvSpPr>
          <p:spPr>
            <a:xfrm>
              <a:off x="1293202" y="2564645"/>
              <a:ext cx="80995" cy="55556"/>
            </a:xfrm>
            <a:custGeom>
              <a:avLst/>
              <a:gdLst/>
              <a:ahLst/>
              <a:cxnLst/>
              <a:rect l="l" t="t" r="r" b="b"/>
              <a:pathLst>
                <a:path w="2442" h="1675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1042"/>
                    <a:pt x="635" y="1675"/>
                    <a:pt x="1414" y="1675"/>
                  </a:cubicBezTo>
                  <a:lnTo>
                    <a:pt x="2177" y="1675"/>
                  </a:lnTo>
                  <a:cubicBezTo>
                    <a:pt x="2324" y="1675"/>
                    <a:pt x="2442" y="1556"/>
                    <a:pt x="2442" y="1409"/>
                  </a:cubicBezTo>
                  <a:cubicBezTo>
                    <a:pt x="2442" y="1262"/>
                    <a:pt x="2324" y="1143"/>
                    <a:pt x="2176" y="1143"/>
                  </a:cubicBezTo>
                  <a:lnTo>
                    <a:pt x="1414" y="1143"/>
                  </a:lnTo>
                  <a:cubicBezTo>
                    <a:pt x="927" y="1143"/>
                    <a:pt x="531" y="750"/>
                    <a:pt x="531" y="266"/>
                  </a:cubicBezTo>
                  <a:cubicBezTo>
                    <a:pt x="531" y="119"/>
                    <a:pt x="41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436;p64"/>
            <p:cNvSpPr/>
            <p:nvPr/>
          </p:nvSpPr>
          <p:spPr>
            <a:xfrm>
              <a:off x="1327796" y="2667796"/>
              <a:ext cx="129287" cy="53798"/>
            </a:xfrm>
            <a:custGeom>
              <a:avLst/>
              <a:gdLst/>
              <a:ahLst/>
              <a:cxnLst/>
              <a:rect l="l" t="t" r="r" b="b"/>
              <a:pathLst>
                <a:path w="3898" h="1622" extrusionOk="0">
                  <a:moveTo>
                    <a:pt x="1361" y="0"/>
                  </a:moveTo>
                  <a:cubicBezTo>
                    <a:pt x="610" y="0"/>
                    <a:pt x="0" y="608"/>
                    <a:pt x="0" y="1355"/>
                  </a:cubicBezTo>
                  <a:cubicBezTo>
                    <a:pt x="0" y="1502"/>
                    <a:pt x="118" y="1621"/>
                    <a:pt x="266" y="1621"/>
                  </a:cubicBezTo>
                  <a:cubicBezTo>
                    <a:pt x="412" y="1621"/>
                    <a:pt x="531" y="1502"/>
                    <a:pt x="531" y="1355"/>
                  </a:cubicBezTo>
                  <a:cubicBezTo>
                    <a:pt x="531" y="902"/>
                    <a:pt x="903" y="532"/>
                    <a:pt x="1361" y="532"/>
                  </a:cubicBezTo>
                  <a:lnTo>
                    <a:pt x="3631" y="532"/>
                  </a:lnTo>
                  <a:cubicBezTo>
                    <a:pt x="3779" y="532"/>
                    <a:pt x="3897" y="413"/>
                    <a:pt x="3897" y="266"/>
                  </a:cubicBezTo>
                  <a:cubicBezTo>
                    <a:pt x="3898" y="119"/>
                    <a:pt x="3779" y="0"/>
                    <a:pt x="3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437;p64"/>
            <p:cNvSpPr/>
            <p:nvPr/>
          </p:nvSpPr>
          <p:spPr>
            <a:xfrm>
              <a:off x="1474695" y="2667796"/>
              <a:ext cx="54229" cy="17645"/>
            </a:xfrm>
            <a:custGeom>
              <a:avLst/>
              <a:gdLst/>
              <a:ahLst/>
              <a:cxnLst/>
              <a:rect l="l" t="t" r="r" b="b"/>
              <a:pathLst>
                <a:path w="1635" h="532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1368" y="532"/>
                  </a:lnTo>
                  <a:cubicBezTo>
                    <a:pt x="1515" y="532"/>
                    <a:pt x="1634" y="413"/>
                    <a:pt x="1634" y="266"/>
                  </a:cubicBezTo>
                  <a:cubicBezTo>
                    <a:pt x="1634" y="119"/>
                    <a:pt x="1515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438;p64"/>
            <p:cNvSpPr/>
            <p:nvPr/>
          </p:nvSpPr>
          <p:spPr>
            <a:xfrm>
              <a:off x="1394429" y="2496453"/>
              <a:ext cx="72504" cy="72206"/>
            </a:xfrm>
            <a:custGeom>
              <a:avLst/>
              <a:gdLst/>
              <a:ahLst/>
              <a:cxnLst/>
              <a:rect l="l" t="t" r="r" b="b"/>
              <a:pathLst>
                <a:path w="2186" h="2177" extrusionOk="0">
                  <a:moveTo>
                    <a:pt x="1920" y="1"/>
                  </a:moveTo>
                  <a:cubicBezTo>
                    <a:pt x="1773" y="1"/>
                    <a:pt x="1654" y="120"/>
                    <a:pt x="1654" y="266"/>
                  </a:cubicBezTo>
                  <a:cubicBezTo>
                    <a:pt x="1654" y="1026"/>
                    <a:pt x="1031" y="1645"/>
                    <a:pt x="267" y="1645"/>
                  </a:cubicBezTo>
                  <a:cubicBezTo>
                    <a:pt x="120" y="1645"/>
                    <a:pt x="1" y="1763"/>
                    <a:pt x="1" y="1910"/>
                  </a:cubicBezTo>
                  <a:cubicBezTo>
                    <a:pt x="1" y="2058"/>
                    <a:pt x="120" y="2176"/>
                    <a:pt x="267" y="2176"/>
                  </a:cubicBezTo>
                  <a:cubicBezTo>
                    <a:pt x="1324" y="2176"/>
                    <a:pt x="2186" y="1320"/>
                    <a:pt x="2186" y="266"/>
                  </a:cubicBezTo>
                  <a:cubicBezTo>
                    <a:pt x="2186" y="120"/>
                    <a:pt x="2066" y="1"/>
                    <a:pt x="1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439;p64"/>
            <p:cNvSpPr/>
            <p:nvPr/>
          </p:nvSpPr>
          <p:spPr>
            <a:xfrm>
              <a:off x="1400798" y="2363053"/>
              <a:ext cx="49585" cy="45141"/>
            </a:xfrm>
            <a:custGeom>
              <a:avLst/>
              <a:gdLst/>
              <a:ahLst/>
              <a:cxnLst/>
              <a:rect l="l" t="t" r="r" b="b"/>
              <a:pathLst>
                <a:path w="1495" h="1361" extrusionOk="0">
                  <a:moveTo>
                    <a:pt x="1163" y="0"/>
                  </a:moveTo>
                  <a:cubicBezTo>
                    <a:pt x="560" y="0"/>
                    <a:pt x="50" y="469"/>
                    <a:pt x="11" y="1077"/>
                  </a:cubicBezTo>
                  <a:cubicBezTo>
                    <a:pt x="1" y="1224"/>
                    <a:pt x="112" y="1350"/>
                    <a:pt x="258" y="1359"/>
                  </a:cubicBezTo>
                  <a:cubicBezTo>
                    <a:pt x="264" y="1360"/>
                    <a:pt x="271" y="1360"/>
                    <a:pt x="276" y="1360"/>
                  </a:cubicBezTo>
                  <a:cubicBezTo>
                    <a:pt x="414" y="1360"/>
                    <a:pt x="531" y="1252"/>
                    <a:pt x="541" y="1112"/>
                  </a:cubicBezTo>
                  <a:cubicBezTo>
                    <a:pt x="562" y="784"/>
                    <a:pt x="837" y="532"/>
                    <a:pt x="1163" y="532"/>
                  </a:cubicBezTo>
                  <a:cubicBezTo>
                    <a:pt x="1176" y="532"/>
                    <a:pt x="1190" y="533"/>
                    <a:pt x="1203" y="534"/>
                  </a:cubicBezTo>
                  <a:cubicBezTo>
                    <a:pt x="1209" y="534"/>
                    <a:pt x="1215" y="534"/>
                    <a:pt x="1222" y="534"/>
                  </a:cubicBezTo>
                  <a:cubicBezTo>
                    <a:pt x="1360" y="534"/>
                    <a:pt x="1476" y="426"/>
                    <a:pt x="1485" y="286"/>
                  </a:cubicBezTo>
                  <a:cubicBezTo>
                    <a:pt x="1495" y="139"/>
                    <a:pt x="1384" y="13"/>
                    <a:pt x="1237" y="3"/>
                  </a:cubicBezTo>
                  <a:cubicBezTo>
                    <a:pt x="1212" y="1"/>
                    <a:pt x="1188" y="0"/>
                    <a:pt x="1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440;p64"/>
            <p:cNvSpPr/>
            <p:nvPr/>
          </p:nvSpPr>
          <p:spPr>
            <a:xfrm>
              <a:off x="1403351" y="2707033"/>
              <a:ext cx="52902" cy="87761"/>
            </a:xfrm>
            <a:custGeom>
              <a:avLst/>
              <a:gdLst/>
              <a:ahLst/>
              <a:cxnLst/>
              <a:rect l="l" t="t" r="r" b="b"/>
              <a:pathLst>
                <a:path w="1595" h="2646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cubicBezTo>
                    <a:pt x="705" y="533"/>
                    <a:pt x="1062" y="888"/>
                    <a:pt x="1062" y="1323"/>
                  </a:cubicBezTo>
                  <a:cubicBezTo>
                    <a:pt x="1062" y="1760"/>
                    <a:pt x="705" y="2115"/>
                    <a:pt x="267" y="2115"/>
                  </a:cubicBezTo>
                  <a:cubicBezTo>
                    <a:pt x="120" y="2115"/>
                    <a:pt x="1" y="2234"/>
                    <a:pt x="1" y="2380"/>
                  </a:cubicBezTo>
                  <a:cubicBezTo>
                    <a:pt x="1" y="2528"/>
                    <a:pt x="120" y="2646"/>
                    <a:pt x="267" y="2646"/>
                  </a:cubicBezTo>
                  <a:cubicBezTo>
                    <a:pt x="999" y="2646"/>
                    <a:pt x="1594" y="2052"/>
                    <a:pt x="1594" y="1323"/>
                  </a:cubicBezTo>
                  <a:cubicBezTo>
                    <a:pt x="1594" y="594"/>
                    <a:pt x="999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441;p64"/>
            <p:cNvSpPr/>
            <p:nvPr/>
          </p:nvSpPr>
          <p:spPr>
            <a:xfrm>
              <a:off x="1493600" y="2499405"/>
              <a:ext cx="47695" cy="77413"/>
            </a:xfrm>
            <a:custGeom>
              <a:avLst/>
              <a:gdLst/>
              <a:ahLst/>
              <a:cxnLst/>
              <a:rect l="l" t="t" r="r" b="b"/>
              <a:pathLst>
                <a:path w="1438" h="2334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cubicBezTo>
                    <a:pt x="619" y="533"/>
                    <a:pt x="906" y="817"/>
                    <a:pt x="906" y="1167"/>
                  </a:cubicBezTo>
                  <a:cubicBezTo>
                    <a:pt x="906" y="1517"/>
                    <a:pt x="619" y="1803"/>
                    <a:pt x="266" y="1803"/>
                  </a:cubicBezTo>
                  <a:cubicBezTo>
                    <a:pt x="120" y="1803"/>
                    <a:pt x="0" y="1922"/>
                    <a:pt x="0" y="2069"/>
                  </a:cubicBezTo>
                  <a:cubicBezTo>
                    <a:pt x="0" y="2216"/>
                    <a:pt x="120" y="2334"/>
                    <a:pt x="266" y="2334"/>
                  </a:cubicBezTo>
                  <a:cubicBezTo>
                    <a:pt x="912" y="2334"/>
                    <a:pt x="1437" y="1811"/>
                    <a:pt x="1437" y="1167"/>
                  </a:cubicBezTo>
                  <a:cubicBezTo>
                    <a:pt x="1438" y="524"/>
                    <a:pt x="912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442;p64"/>
            <p:cNvSpPr/>
            <p:nvPr/>
          </p:nvSpPr>
          <p:spPr>
            <a:xfrm>
              <a:off x="1338244" y="2443319"/>
              <a:ext cx="62919" cy="107761"/>
            </a:xfrm>
            <a:custGeom>
              <a:avLst/>
              <a:gdLst/>
              <a:ahLst/>
              <a:cxnLst/>
              <a:rect l="l" t="t" r="r" b="b"/>
              <a:pathLst>
                <a:path w="1897" h="3249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6" y="533"/>
                  </a:cubicBezTo>
                  <a:cubicBezTo>
                    <a:pt x="872" y="533"/>
                    <a:pt x="1365" y="1022"/>
                    <a:pt x="1365" y="1625"/>
                  </a:cubicBezTo>
                  <a:cubicBezTo>
                    <a:pt x="1365" y="2228"/>
                    <a:pt x="872" y="2718"/>
                    <a:pt x="266" y="2718"/>
                  </a:cubicBezTo>
                  <a:cubicBezTo>
                    <a:pt x="120" y="2718"/>
                    <a:pt x="1" y="2837"/>
                    <a:pt x="1" y="2982"/>
                  </a:cubicBezTo>
                  <a:cubicBezTo>
                    <a:pt x="1" y="3130"/>
                    <a:pt x="120" y="3248"/>
                    <a:pt x="266" y="3248"/>
                  </a:cubicBezTo>
                  <a:cubicBezTo>
                    <a:pt x="1166" y="3248"/>
                    <a:pt x="1897" y="2520"/>
                    <a:pt x="1897" y="1625"/>
                  </a:cubicBezTo>
                  <a:cubicBezTo>
                    <a:pt x="1897" y="730"/>
                    <a:pt x="116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443;p64"/>
            <p:cNvSpPr/>
            <p:nvPr/>
          </p:nvSpPr>
          <p:spPr>
            <a:xfrm>
              <a:off x="1731544" y="2442954"/>
              <a:ext cx="60166" cy="59934"/>
            </a:xfrm>
            <a:custGeom>
              <a:avLst/>
              <a:gdLst/>
              <a:ahLst/>
              <a:cxnLst/>
              <a:rect l="l" t="t" r="r" b="b"/>
              <a:pathLst>
                <a:path w="1814" h="1807" extrusionOk="0">
                  <a:moveTo>
                    <a:pt x="907" y="532"/>
                  </a:moveTo>
                  <a:cubicBezTo>
                    <a:pt x="1113" y="532"/>
                    <a:pt x="1282" y="699"/>
                    <a:pt x="1282" y="903"/>
                  </a:cubicBezTo>
                  <a:cubicBezTo>
                    <a:pt x="1282" y="1108"/>
                    <a:pt x="1113" y="1275"/>
                    <a:pt x="907" y="1275"/>
                  </a:cubicBezTo>
                  <a:cubicBezTo>
                    <a:pt x="701" y="1275"/>
                    <a:pt x="532" y="1108"/>
                    <a:pt x="532" y="903"/>
                  </a:cubicBezTo>
                  <a:cubicBezTo>
                    <a:pt x="532" y="699"/>
                    <a:pt x="701" y="532"/>
                    <a:pt x="907" y="532"/>
                  </a:cubicBezTo>
                  <a:close/>
                  <a:moveTo>
                    <a:pt x="907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1"/>
                    <a:pt x="407" y="1807"/>
                    <a:pt x="907" y="1807"/>
                  </a:cubicBezTo>
                  <a:cubicBezTo>
                    <a:pt x="1407" y="1807"/>
                    <a:pt x="1814" y="1401"/>
                    <a:pt x="1814" y="903"/>
                  </a:cubicBezTo>
                  <a:cubicBezTo>
                    <a:pt x="1814" y="405"/>
                    <a:pt x="1407" y="0"/>
                    <a:pt x="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444;p64"/>
            <p:cNvSpPr/>
            <p:nvPr/>
          </p:nvSpPr>
          <p:spPr>
            <a:xfrm>
              <a:off x="1761030" y="2668626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3"/>
                  </a:moveTo>
                  <a:cubicBezTo>
                    <a:pt x="1112" y="533"/>
                    <a:pt x="1281" y="699"/>
                    <a:pt x="1281" y="903"/>
                  </a:cubicBezTo>
                  <a:cubicBezTo>
                    <a:pt x="1281" y="1109"/>
                    <a:pt x="1112" y="1275"/>
                    <a:pt x="906" y="1275"/>
                  </a:cubicBezTo>
                  <a:cubicBezTo>
                    <a:pt x="700" y="1275"/>
                    <a:pt x="531" y="1109"/>
                    <a:pt x="531" y="903"/>
                  </a:cubicBezTo>
                  <a:cubicBezTo>
                    <a:pt x="531" y="699"/>
                    <a:pt x="700" y="533"/>
                    <a:pt x="906" y="533"/>
                  </a:cubicBezTo>
                  <a:close/>
                  <a:moveTo>
                    <a:pt x="906" y="1"/>
                  </a:moveTo>
                  <a:cubicBezTo>
                    <a:pt x="407" y="1"/>
                    <a:pt x="1" y="405"/>
                    <a:pt x="1" y="903"/>
                  </a:cubicBezTo>
                  <a:cubicBezTo>
                    <a:pt x="1" y="1401"/>
                    <a:pt x="407" y="1807"/>
                    <a:pt x="906" y="1807"/>
                  </a:cubicBezTo>
                  <a:cubicBezTo>
                    <a:pt x="1406" y="1807"/>
                    <a:pt x="1813" y="1401"/>
                    <a:pt x="1813" y="903"/>
                  </a:cubicBezTo>
                  <a:cubicBezTo>
                    <a:pt x="1813" y="405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445;p64"/>
            <p:cNvSpPr/>
            <p:nvPr/>
          </p:nvSpPr>
          <p:spPr>
            <a:xfrm>
              <a:off x="1725408" y="2546768"/>
              <a:ext cx="77280" cy="76119"/>
            </a:xfrm>
            <a:custGeom>
              <a:avLst/>
              <a:gdLst/>
              <a:ahLst/>
              <a:cxnLst/>
              <a:rect l="l" t="t" r="r" b="b"/>
              <a:pathLst>
                <a:path w="2330" h="2295" extrusionOk="0">
                  <a:moveTo>
                    <a:pt x="1423" y="1020"/>
                  </a:moveTo>
                  <a:cubicBezTo>
                    <a:pt x="1629" y="1020"/>
                    <a:pt x="1797" y="1187"/>
                    <a:pt x="1797" y="1391"/>
                  </a:cubicBezTo>
                  <a:cubicBezTo>
                    <a:pt x="1797" y="1596"/>
                    <a:pt x="1629" y="1763"/>
                    <a:pt x="1423" y="1763"/>
                  </a:cubicBezTo>
                  <a:cubicBezTo>
                    <a:pt x="1216" y="1763"/>
                    <a:pt x="1048" y="1596"/>
                    <a:pt x="1048" y="1391"/>
                  </a:cubicBezTo>
                  <a:cubicBezTo>
                    <a:pt x="1048" y="1187"/>
                    <a:pt x="1216" y="1020"/>
                    <a:pt x="1423" y="1020"/>
                  </a:cubicBezTo>
                  <a:close/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2" y="969"/>
                  </a:lnTo>
                  <a:cubicBezTo>
                    <a:pt x="555" y="1096"/>
                    <a:pt x="516" y="1239"/>
                    <a:pt x="516" y="1391"/>
                  </a:cubicBezTo>
                  <a:cubicBezTo>
                    <a:pt x="516" y="1889"/>
                    <a:pt x="923" y="2295"/>
                    <a:pt x="1423" y="2295"/>
                  </a:cubicBezTo>
                  <a:cubicBezTo>
                    <a:pt x="1923" y="2295"/>
                    <a:pt x="2328" y="1889"/>
                    <a:pt x="2328" y="1391"/>
                  </a:cubicBezTo>
                  <a:cubicBezTo>
                    <a:pt x="2329" y="893"/>
                    <a:pt x="1923" y="488"/>
                    <a:pt x="1423" y="488"/>
                  </a:cubicBezTo>
                  <a:cubicBezTo>
                    <a:pt x="1270" y="488"/>
                    <a:pt x="1125" y="527"/>
                    <a:pt x="997" y="593"/>
                  </a:cubicBezTo>
                  <a:lnTo>
                    <a:pt x="480" y="78"/>
                  </a:lnTo>
                  <a:cubicBezTo>
                    <a:pt x="428" y="26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446;p64"/>
            <p:cNvSpPr/>
            <p:nvPr/>
          </p:nvSpPr>
          <p:spPr>
            <a:xfrm>
              <a:off x="1722655" y="2760698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2"/>
                  </a:moveTo>
                  <a:cubicBezTo>
                    <a:pt x="1113" y="532"/>
                    <a:pt x="1281" y="698"/>
                    <a:pt x="1281" y="903"/>
                  </a:cubicBezTo>
                  <a:cubicBezTo>
                    <a:pt x="1281" y="1108"/>
                    <a:pt x="1113" y="1274"/>
                    <a:pt x="906" y="1274"/>
                  </a:cubicBezTo>
                  <a:cubicBezTo>
                    <a:pt x="700" y="1274"/>
                    <a:pt x="532" y="1108"/>
                    <a:pt x="532" y="903"/>
                  </a:cubicBezTo>
                  <a:cubicBezTo>
                    <a:pt x="532" y="698"/>
                    <a:pt x="700" y="532"/>
                    <a:pt x="906" y="532"/>
                  </a:cubicBezTo>
                  <a:close/>
                  <a:moveTo>
                    <a:pt x="906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0"/>
                    <a:pt x="407" y="1806"/>
                    <a:pt x="906" y="1806"/>
                  </a:cubicBezTo>
                  <a:cubicBezTo>
                    <a:pt x="1406" y="1806"/>
                    <a:pt x="1813" y="1400"/>
                    <a:pt x="1813" y="903"/>
                  </a:cubicBezTo>
                  <a:cubicBezTo>
                    <a:pt x="1813" y="405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447;p64"/>
            <p:cNvSpPr/>
            <p:nvPr/>
          </p:nvSpPr>
          <p:spPr>
            <a:xfrm>
              <a:off x="1230449" y="2288393"/>
              <a:ext cx="510547" cy="601957"/>
            </a:xfrm>
            <a:custGeom>
              <a:avLst/>
              <a:gdLst/>
              <a:ahLst/>
              <a:cxnLst/>
              <a:rect l="l" t="t" r="r" b="b"/>
              <a:pathLst>
                <a:path w="15393" h="18149" extrusionOk="0">
                  <a:moveTo>
                    <a:pt x="11924" y="2067"/>
                  </a:moveTo>
                  <a:cubicBezTo>
                    <a:pt x="12131" y="2067"/>
                    <a:pt x="12299" y="2234"/>
                    <a:pt x="12299" y="2439"/>
                  </a:cubicBezTo>
                  <a:cubicBezTo>
                    <a:pt x="12299" y="2643"/>
                    <a:pt x="12131" y="2810"/>
                    <a:pt x="11924" y="2810"/>
                  </a:cubicBezTo>
                  <a:cubicBezTo>
                    <a:pt x="11718" y="2810"/>
                    <a:pt x="11550" y="2643"/>
                    <a:pt x="11550" y="2439"/>
                  </a:cubicBezTo>
                  <a:cubicBezTo>
                    <a:pt x="11550" y="2234"/>
                    <a:pt x="11718" y="2067"/>
                    <a:pt x="11924" y="2067"/>
                  </a:cubicBezTo>
                  <a:close/>
                  <a:moveTo>
                    <a:pt x="14486" y="2561"/>
                  </a:moveTo>
                  <a:cubicBezTo>
                    <a:pt x="14693" y="2561"/>
                    <a:pt x="14861" y="2727"/>
                    <a:pt x="14861" y="2932"/>
                  </a:cubicBezTo>
                  <a:cubicBezTo>
                    <a:pt x="14861" y="3137"/>
                    <a:pt x="14693" y="3303"/>
                    <a:pt x="14486" y="3303"/>
                  </a:cubicBezTo>
                  <a:cubicBezTo>
                    <a:pt x="14280" y="3303"/>
                    <a:pt x="14111" y="3137"/>
                    <a:pt x="14111" y="2932"/>
                  </a:cubicBezTo>
                  <a:cubicBezTo>
                    <a:pt x="14111" y="2727"/>
                    <a:pt x="14280" y="2561"/>
                    <a:pt x="14486" y="2561"/>
                  </a:cubicBezTo>
                  <a:close/>
                  <a:moveTo>
                    <a:pt x="11967" y="8060"/>
                  </a:moveTo>
                  <a:cubicBezTo>
                    <a:pt x="12173" y="8060"/>
                    <a:pt x="12340" y="8226"/>
                    <a:pt x="12340" y="8431"/>
                  </a:cubicBezTo>
                  <a:cubicBezTo>
                    <a:pt x="12340" y="8636"/>
                    <a:pt x="12173" y="8802"/>
                    <a:pt x="11967" y="8802"/>
                  </a:cubicBezTo>
                  <a:cubicBezTo>
                    <a:pt x="11759" y="8802"/>
                    <a:pt x="11592" y="8636"/>
                    <a:pt x="11592" y="8431"/>
                  </a:cubicBezTo>
                  <a:cubicBezTo>
                    <a:pt x="11592" y="8226"/>
                    <a:pt x="11759" y="8060"/>
                    <a:pt x="11967" y="8060"/>
                  </a:cubicBezTo>
                  <a:close/>
                  <a:moveTo>
                    <a:pt x="14073" y="10526"/>
                  </a:moveTo>
                  <a:cubicBezTo>
                    <a:pt x="14280" y="10526"/>
                    <a:pt x="14448" y="10693"/>
                    <a:pt x="14448" y="10898"/>
                  </a:cubicBezTo>
                  <a:cubicBezTo>
                    <a:pt x="14448" y="11102"/>
                    <a:pt x="14280" y="11269"/>
                    <a:pt x="14073" y="11269"/>
                  </a:cubicBezTo>
                  <a:cubicBezTo>
                    <a:pt x="13867" y="11269"/>
                    <a:pt x="13699" y="11102"/>
                    <a:pt x="13699" y="10898"/>
                  </a:cubicBezTo>
                  <a:cubicBezTo>
                    <a:pt x="13699" y="10693"/>
                    <a:pt x="13867" y="10526"/>
                    <a:pt x="14073" y="10526"/>
                  </a:cubicBezTo>
                  <a:close/>
                  <a:moveTo>
                    <a:pt x="13619" y="12838"/>
                  </a:moveTo>
                  <a:cubicBezTo>
                    <a:pt x="13825" y="12838"/>
                    <a:pt x="13993" y="13006"/>
                    <a:pt x="13993" y="13210"/>
                  </a:cubicBezTo>
                  <a:cubicBezTo>
                    <a:pt x="13993" y="13416"/>
                    <a:pt x="13825" y="13582"/>
                    <a:pt x="13619" y="13582"/>
                  </a:cubicBezTo>
                  <a:cubicBezTo>
                    <a:pt x="13412" y="13582"/>
                    <a:pt x="13244" y="13416"/>
                    <a:pt x="13244" y="13210"/>
                  </a:cubicBezTo>
                  <a:cubicBezTo>
                    <a:pt x="13244" y="13006"/>
                    <a:pt x="13412" y="12838"/>
                    <a:pt x="13619" y="12838"/>
                  </a:cubicBezTo>
                  <a:close/>
                  <a:moveTo>
                    <a:pt x="13371" y="16210"/>
                  </a:moveTo>
                  <a:cubicBezTo>
                    <a:pt x="13577" y="16210"/>
                    <a:pt x="13745" y="16377"/>
                    <a:pt x="13745" y="16582"/>
                  </a:cubicBezTo>
                  <a:cubicBezTo>
                    <a:pt x="13745" y="16786"/>
                    <a:pt x="13577" y="16953"/>
                    <a:pt x="13371" y="16953"/>
                  </a:cubicBezTo>
                  <a:cubicBezTo>
                    <a:pt x="13165" y="16953"/>
                    <a:pt x="12996" y="16786"/>
                    <a:pt x="12996" y="16582"/>
                  </a:cubicBezTo>
                  <a:cubicBezTo>
                    <a:pt x="12996" y="16377"/>
                    <a:pt x="13165" y="16210"/>
                    <a:pt x="13371" y="16210"/>
                  </a:cubicBezTo>
                  <a:close/>
                  <a:moveTo>
                    <a:pt x="8299" y="0"/>
                  </a:moveTo>
                  <a:cubicBezTo>
                    <a:pt x="7455" y="0"/>
                    <a:pt x="6697" y="492"/>
                    <a:pt x="6352" y="1245"/>
                  </a:cubicBezTo>
                  <a:cubicBezTo>
                    <a:pt x="6299" y="1240"/>
                    <a:pt x="6246" y="1238"/>
                    <a:pt x="6193" y="1238"/>
                  </a:cubicBezTo>
                  <a:cubicBezTo>
                    <a:pt x="4966" y="1238"/>
                    <a:pt x="3964" y="2219"/>
                    <a:pt x="3935" y="3435"/>
                  </a:cubicBezTo>
                  <a:cubicBezTo>
                    <a:pt x="3830" y="3419"/>
                    <a:pt x="3722" y="3411"/>
                    <a:pt x="3615" y="3411"/>
                  </a:cubicBezTo>
                  <a:cubicBezTo>
                    <a:pt x="2370" y="3411"/>
                    <a:pt x="1356" y="4420"/>
                    <a:pt x="1356" y="5660"/>
                  </a:cubicBezTo>
                  <a:cubicBezTo>
                    <a:pt x="1356" y="5933"/>
                    <a:pt x="1403" y="6195"/>
                    <a:pt x="1498" y="6446"/>
                  </a:cubicBezTo>
                  <a:cubicBezTo>
                    <a:pt x="569" y="6997"/>
                    <a:pt x="1" y="7983"/>
                    <a:pt x="1" y="9074"/>
                  </a:cubicBezTo>
                  <a:cubicBezTo>
                    <a:pt x="1" y="9661"/>
                    <a:pt x="168" y="10231"/>
                    <a:pt x="483" y="10721"/>
                  </a:cubicBezTo>
                  <a:cubicBezTo>
                    <a:pt x="744" y="11127"/>
                    <a:pt x="1094" y="11464"/>
                    <a:pt x="1507" y="11708"/>
                  </a:cubicBezTo>
                  <a:cubicBezTo>
                    <a:pt x="1408" y="11965"/>
                    <a:pt x="1356" y="12239"/>
                    <a:pt x="1356" y="12515"/>
                  </a:cubicBezTo>
                  <a:cubicBezTo>
                    <a:pt x="1356" y="13062"/>
                    <a:pt x="1555" y="13590"/>
                    <a:pt x="1919" y="14001"/>
                  </a:cubicBezTo>
                  <a:cubicBezTo>
                    <a:pt x="1971" y="14060"/>
                    <a:pt x="2044" y="14090"/>
                    <a:pt x="2118" y="14090"/>
                  </a:cubicBezTo>
                  <a:cubicBezTo>
                    <a:pt x="2180" y="14090"/>
                    <a:pt x="2243" y="14068"/>
                    <a:pt x="2294" y="14023"/>
                  </a:cubicBezTo>
                  <a:cubicBezTo>
                    <a:pt x="2404" y="13926"/>
                    <a:pt x="2415" y="13758"/>
                    <a:pt x="2317" y="13649"/>
                  </a:cubicBezTo>
                  <a:cubicBezTo>
                    <a:pt x="2040" y="13335"/>
                    <a:pt x="1888" y="12933"/>
                    <a:pt x="1888" y="12515"/>
                  </a:cubicBezTo>
                  <a:cubicBezTo>
                    <a:pt x="1888" y="12234"/>
                    <a:pt x="1954" y="11966"/>
                    <a:pt x="2085" y="11718"/>
                  </a:cubicBezTo>
                  <a:cubicBezTo>
                    <a:pt x="2241" y="11423"/>
                    <a:pt x="2484" y="11172"/>
                    <a:pt x="2791" y="11006"/>
                  </a:cubicBezTo>
                  <a:cubicBezTo>
                    <a:pt x="2919" y="10936"/>
                    <a:pt x="2967" y="10775"/>
                    <a:pt x="2897" y="10645"/>
                  </a:cubicBezTo>
                  <a:cubicBezTo>
                    <a:pt x="2849" y="10557"/>
                    <a:pt x="2758" y="10507"/>
                    <a:pt x="2663" y="10507"/>
                  </a:cubicBezTo>
                  <a:cubicBezTo>
                    <a:pt x="2621" y="10507"/>
                    <a:pt x="2577" y="10517"/>
                    <a:pt x="2537" y="10539"/>
                  </a:cubicBezTo>
                  <a:cubicBezTo>
                    <a:pt x="2220" y="10711"/>
                    <a:pt x="1955" y="10952"/>
                    <a:pt x="1757" y="11238"/>
                  </a:cubicBezTo>
                  <a:cubicBezTo>
                    <a:pt x="997" y="10780"/>
                    <a:pt x="533" y="9972"/>
                    <a:pt x="533" y="9074"/>
                  </a:cubicBezTo>
                  <a:cubicBezTo>
                    <a:pt x="533" y="8115"/>
                    <a:pt x="1065" y="7255"/>
                    <a:pt x="1922" y="6820"/>
                  </a:cubicBezTo>
                  <a:cubicBezTo>
                    <a:pt x="1922" y="6820"/>
                    <a:pt x="2419" y="6544"/>
                    <a:pt x="3077" y="6544"/>
                  </a:cubicBezTo>
                  <a:cubicBezTo>
                    <a:pt x="3225" y="6544"/>
                    <a:pt x="3343" y="6424"/>
                    <a:pt x="3343" y="6278"/>
                  </a:cubicBezTo>
                  <a:cubicBezTo>
                    <a:pt x="3343" y="6131"/>
                    <a:pt x="3224" y="6013"/>
                    <a:pt x="3077" y="6013"/>
                  </a:cubicBezTo>
                  <a:cubicBezTo>
                    <a:pt x="2691" y="6013"/>
                    <a:pt x="2321" y="6084"/>
                    <a:pt x="1980" y="6214"/>
                  </a:cubicBezTo>
                  <a:cubicBezTo>
                    <a:pt x="1920" y="6036"/>
                    <a:pt x="1888" y="5852"/>
                    <a:pt x="1888" y="5661"/>
                  </a:cubicBezTo>
                  <a:cubicBezTo>
                    <a:pt x="1888" y="4714"/>
                    <a:pt x="2662" y="3943"/>
                    <a:pt x="3615" y="3943"/>
                  </a:cubicBezTo>
                  <a:cubicBezTo>
                    <a:pt x="3794" y="3943"/>
                    <a:pt x="3971" y="3971"/>
                    <a:pt x="4141" y="4025"/>
                  </a:cubicBezTo>
                  <a:cubicBezTo>
                    <a:pt x="4167" y="4033"/>
                    <a:pt x="4194" y="4037"/>
                    <a:pt x="4221" y="4037"/>
                  </a:cubicBezTo>
                  <a:cubicBezTo>
                    <a:pt x="4283" y="4037"/>
                    <a:pt x="4344" y="4015"/>
                    <a:pt x="4393" y="3974"/>
                  </a:cubicBezTo>
                  <a:cubicBezTo>
                    <a:pt x="4463" y="3915"/>
                    <a:pt x="4498" y="3824"/>
                    <a:pt x="4485" y="3733"/>
                  </a:cubicBezTo>
                  <a:cubicBezTo>
                    <a:pt x="4472" y="3651"/>
                    <a:pt x="4467" y="3568"/>
                    <a:pt x="4467" y="3487"/>
                  </a:cubicBezTo>
                  <a:cubicBezTo>
                    <a:pt x="4467" y="2540"/>
                    <a:pt x="5241" y="1770"/>
                    <a:pt x="6193" y="1770"/>
                  </a:cubicBezTo>
                  <a:cubicBezTo>
                    <a:pt x="6287" y="1770"/>
                    <a:pt x="6383" y="1778"/>
                    <a:pt x="6478" y="1794"/>
                  </a:cubicBezTo>
                  <a:cubicBezTo>
                    <a:pt x="7295" y="1929"/>
                    <a:pt x="7920" y="2637"/>
                    <a:pt x="7920" y="3487"/>
                  </a:cubicBezTo>
                  <a:cubicBezTo>
                    <a:pt x="7920" y="3635"/>
                    <a:pt x="8039" y="3753"/>
                    <a:pt x="8186" y="3753"/>
                  </a:cubicBezTo>
                  <a:cubicBezTo>
                    <a:pt x="8333" y="3753"/>
                    <a:pt x="8452" y="3634"/>
                    <a:pt x="8452" y="3487"/>
                  </a:cubicBezTo>
                  <a:cubicBezTo>
                    <a:pt x="8452" y="2491"/>
                    <a:pt x="7798" y="1645"/>
                    <a:pt x="6894" y="1350"/>
                  </a:cubicBezTo>
                  <a:cubicBezTo>
                    <a:pt x="7176" y="851"/>
                    <a:pt x="7709" y="532"/>
                    <a:pt x="8299" y="532"/>
                  </a:cubicBezTo>
                  <a:cubicBezTo>
                    <a:pt x="9187" y="532"/>
                    <a:pt x="9910" y="1250"/>
                    <a:pt x="9910" y="2133"/>
                  </a:cubicBezTo>
                  <a:lnTo>
                    <a:pt x="9910" y="2162"/>
                  </a:lnTo>
                  <a:lnTo>
                    <a:pt x="9399" y="2162"/>
                  </a:lnTo>
                  <a:cubicBezTo>
                    <a:pt x="9251" y="2162"/>
                    <a:pt x="9133" y="2281"/>
                    <a:pt x="9133" y="2428"/>
                  </a:cubicBezTo>
                  <a:cubicBezTo>
                    <a:pt x="9133" y="2575"/>
                    <a:pt x="9251" y="2694"/>
                    <a:pt x="9399" y="2694"/>
                  </a:cubicBezTo>
                  <a:lnTo>
                    <a:pt x="9910" y="2694"/>
                  </a:lnTo>
                  <a:lnTo>
                    <a:pt x="9910" y="4464"/>
                  </a:lnTo>
                  <a:lnTo>
                    <a:pt x="7759" y="4464"/>
                  </a:lnTo>
                  <a:cubicBezTo>
                    <a:pt x="7273" y="4464"/>
                    <a:pt x="6877" y="4071"/>
                    <a:pt x="6877" y="3588"/>
                  </a:cubicBezTo>
                  <a:cubicBezTo>
                    <a:pt x="6877" y="3441"/>
                    <a:pt x="6758" y="3322"/>
                    <a:pt x="6611" y="3322"/>
                  </a:cubicBezTo>
                  <a:cubicBezTo>
                    <a:pt x="6464" y="3322"/>
                    <a:pt x="6345" y="3441"/>
                    <a:pt x="6345" y="3588"/>
                  </a:cubicBezTo>
                  <a:cubicBezTo>
                    <a:pt x="6345" y="4365"/>
                    <a:pt x="6980" y="4996"/>
                    <a:pt x="7760" y="4996"/>
                  </a:cubicBezTo>
                  <a:lnTo>
                    <a:pt x="9910" y="4996"/>
                  </a:lnTo>
                  <a:lnTo>
                    <a:pt x="9910" y="9472"/>
                  </a:lnTo>
                  <a:lnTo>
                    <a:pt x="5597" y="9472"/>
                  </a:lnTo>
                  <a:cubicBezTo>
                    <a:pt x="5450" y="9472"/>
                    <a:pt x="5331" y="9591"/>
                    <a:pt x="5331" y="9738"/>
                  </a:cubicBezTo>
                  <a:cubicBezTo>
                    <a:pt x="5331" y="9885"/>
                    <a:pt x="5450" y="10004"/>
                    <a:pt x="5597" y="10004"/>
                  </a:cubicBezTo>
                  <a:lnTo>
                    <a:pt x="9910" y="10004"/>
                  </a:lnTo>
                  <a:lnTo>
                    <a:pt x="9910" y="13654"/>
                  </a:lnTo>
                  <a:lnTo>
                    <a:pt x="9088" y="13654"/>
                  </a:lnTo>
                  <a:cubicBezTo>
                    <a:pt x="8338" y="13654"/>
                    <a:pt x="7727" y="14262"/>
                    <a:pt x="7727" y="15009"/>
                  </a:cubicBezTo>
                  <a:cubicBezTo>
                    <a:pt x="7727" y="15156"/>
                    <a:pt x="7846" y="15275"/>
                    <a:pt x="7993" y="15275"/>
                  </a:cubicBezTo>
                  <a:cubicBezTo>
                    <a:pt x="8140" y="15275"/>
                    <a:pt x="8259" y="15156"/>
                    <a:pt x="8259" y="15009"/>
                  </a:cubicBezTo>
                  <a:cubicBezTo>
                    <a:pt x="8259" y="14555"/>
                    <a:pt x="8631" y="14186"/>
                    <a:pt x="9088" y="14186"/>
                  </a:cubicBezTo>
                  <a:lnTo>
                    <a:pt x="9909" y="14186"/>
                  </a:lnTo>
                  <a:lnTo>
                    <a:pt x="9909" y="16016"/>
                  </a:lnTo>
                  <a:cubicBezTo>
                    <a:pt x="9909" y="16058"/>
                    <a:pt x="9907" y="16099"/>
                    <a:pt x="9904" y="16141"/>
                  </a:cubicBezTo>
                  <a:lnTo>
                    <a:pt x="9398" y="16141"/>
                  </a:lnTo>
                  <a:cubicBezTo>
                    <a:pt x="9251" y="16141"/>
                    <a:pt x="9133" y="16260"/>
                    <a:pt x="9133" y="16406"/>
                  </a:cubicBezTo>
                  <a:cubicBezTo>
                    <a:pt x="9133" y="16553"/>
                    <a:pt x="9251" y="16672"/>
                    <a:pt x="9398" y="16672"/>
                  </a:cubicBezTo>
                  <a:lnTo>
                    <a:pt x="9767" y="16672"/>
                  </a:lnTo>
                  <a:cubicBezTo>
                    <a:pt x="9515" y="17229"/>
                    <a:pt x="8952" y="17618"/>
                    <a:pt x="8299" y="17618"/>
                  </a:cubicBezTo>
                  <a:cubicBezTo>
                    <a:pt x="7713" y="17618"/>
                    <a:pt x="7181" y="17302"/>
                    <a:pt x="6899" y="16807"/>
                  </a:cubicBezTo>
                  <a:cubicBezTo>
                    <a:pt x="7220" y="16702"/>
                    <a:pt x="7516" y="16526"/>
                    <a:pt x="7765" y="16285"/>
                  </a:cubicBezTo>
                  <a:cubicBezTo>
                    <a:pt x="7871" y="16184"/>
                    <a:pt x="7873" y="16015"/>
                    <a:pt x="7771" y="15909"/>
                  </a:cubicBezTo>
                  <a:cubicBezTo>
                    <a:pt x="7719" y="15855"/>
                    <a:pt x="7650" y="15828"/>
                    <a:pt x="7580" y="15828"/>
                  </a:cubicBezTo>
                  <a:cubicBezTo>
                    <a:pt x="7513" y="15828"/>
                    <a:pt x="7447" y="15853"/>
                    <a:pt x="7395" y="15902"/>
                  </a:cubicBezTo>
                  <a:cubicBezTo>
                    <a:pt x="7142" y="16148"/>
                    <a:pt x="6825" y="16306"/>
                    <a:pt x="6482" y="16363"/>
                  </a:cubicBezTo>
                  <a:cubicBezTo>
                    <a:pt x="6385" y="16379"/>
                    <a:pt x="6288" y="16387"/>
                    <a:pt x="6193" y="16387"/>
                  </a:cubicBezTo>
                  <a:cubicBezTo>
                    <a:pt x="5241" y="16387"/>
                    <a:pt x="4466" y="15617"/>
                    <a:pt x="4466" y="14670"/>
                  </a:cubicBezTo>
                  <a:cubicBezTo>
                    <a:pt x="4466" y="14647"/>
                    <a:pt x="4468" y="14621"/>
                    <a:pt x="4469" y="14596"/>
                  </a:cubicBezTo>
                  <a:cubicBezTo>
                    <a:pt x="4684" y="14509"/>
                    <a:pt x="4885" y="14389"/>
                    <a:pt x="5065" y="14239"/>
                  </a:cubicBezTo>
                  <a:cubicBezTo>
                    <a:pt x="5178" y="14145"/>
                    <a:pt x="5193" y="13977"/>
                    <a:pt x="5099" y="13864"/>
                  </a:cubicBezTo>
                  <a:cubicBezTo>
                    <a:pt x="5046" y="13802"/>
                    <a:pt x="4972" y="13771"/>
                    <a:pt x="4897" y="13771"/>
                  </a:cubicBezTo>
                  <a:cubicBezTo>
                    <a:pt x="4837" y="13771"/>
                    <a:pt x="4775" y="13791"/>
                    <a:pt x="4724" y="13831"/>
                  </a:cubicBezTo>
                  <a:cubicBezTo>
                    <a:pt x="4286" y="14176"/>
                    <a:pt x="3858" y="14232"/>
                    <a:pt x="3606" y="14232"/>
                  </a:cubicBezTo>
                  <a:cubicBezTo>
                    <a:pt x="3551" y="14232"/>
                    <a:pt x="3505" y="14230"/>
                    <a:pt x="3468" y="14227"/>
                  </a:cubicBezTo>
                  <a:cubicBezTo>
                    <a:pt x="3461" y="14226"/>
                    <a:pt x="3453" y="14226"/>
                    <a:pt x="3446" y="14226"/>
                  </a:cubicBezTo>
                  <a:cubicBezTo>
                    <a:pt x="3308" y="14226"/>
                    <a:pt x="3192" y="14331"/>
                    <a:pt x="3182" y="14469"/>
                  </a:cubicBezTo>
                  <a:cubicBezTo>
                    <a:pt x="3169" y="14616"/>
                    <a:pt x="3278" y="14744"/>
                    <a:pt x="3424" y="14756"/>
                  </a:cubicBezTo>
                  <a:cubicBezTo>
                    <a:pt x="3487" y="14761"/>
                    <a:pt x="3551" y="14764"/>
                    <a:pt x="3614" y="14764"/>
                  </a:cubicBezTo>
                  <a:cubicBezTo>
                    <a:pt x="3722" y="14764"/>
                    <a:pt x="3829" y="14757"/>
                    <a:pt x="3935" y="14741"/>
                  </a:cubicBezTo>
                  <a:cubicBezTo>
                    <a:pt x="3973" y="15949"/>
                    <a:pt x="4971" y="16919"/>
                    <a:pt x="6193" y="16919"/>
                  </a:cubicBezTo>
                  <a:cubicBezTo>
                    <a:pt x="6247" y="16919"/>
                    <a:pt x="6301" y="16917"/>
                    <a:pt x="6355" y="16913"/>
                  </a:cubicBezTo>
                  <a:cubicBezTo>
                    <a:pt x="6703" y="17660"/>
                    <a:pt x="7459" y="18149"/>
                    <a:pt x="8299" y="18149"/>
                  </a:cubicBezTo>
                  <a:cubicBezTo>
                    <a:pt x="9480" y="18149"/>
                    <a:pt x="10441" y="17193"/>
                    <a:pt x="10441" y="16016"/>
                  </a:cubicBezTo>
                  <a:lnTo>
                    <a:pt x="10441" y="15429"/>
                  </a:lnTo>
                  <a:lnTo>
                    <a:pt x="11850" y="15429"/>
                  </a:lnTo>
                  <a:cubicBezTo>
                    <a:pt x="11879" y="15430"/>
                    <a:pt x="11945" y="15457"/>
                    <a:pt x="11965" y="15476"/>
                  </a:cubicBezTo>
                  <a:lnTo>
                    <a:pt x="12600" y="16108"/>
                  </a:lnTo>
                  <a:cubicBezTo>
                    <a:pt x="12514" y="16245"/>
                    <a:pt x="12464" y="16407"/>
                    <a:pt x="12464" y="16582"/>
                  </a:cubicBezTo>
                  <a:cubicBezTo>
                    <a:pt x="12464" y="17080"/>
                    <a:pt x="12871" y="17485"/>
                    <a:pt x="13370" y="17485"/>
                  </a:cubicBezTo>
                  <a:cubicBezTo>
                    <a:pt x="13870" y="17485"/>
                    <a:pt x="14277" y="17080"/>
                    <a:pt x="14277" y="16582"/>
                  </a:cubicBezTo>
                  <a:cubicBezTo>
                    <a:pt x="14277" y="16084"/>
                    <a:pt x="13870" y="15678"/>
                    <a:pt x="13370" y="15678"/>
                  </a:cubicBezTo>
                  <a:cubicBezTo>
                    <a:pt x="13239" y="15678"/>
                    <a:pt x="13114" y="15707"/>
                    <a:pt x="13001" y="15758"/>
                  </a:cubicBezTo>
                  <a:lnTo>
                    <a:pt x="12340" y="15099"/>
                  </a:lnTo>
                  <a:cubicBezTo>
                    <a:pt x="12221" y="14980"/>
                    <a:pt x="12019" y="14897"/>
                    <a:pt x="11850" y="14897"/>
                  </a:cubicBezTo>
                  <a:lnTo>
                    <a:pt x="10442" y="14897"/>
                  </a:lnTo>
                  <a:lnTo>
                    <a:pt x="10442" y="13476"/>
                  </a:lnTo>
                  <a:lnTo>
                    <a:pt x="12753" y="13476"/>
                  </a:lnTo>
                  <a:cubicBezTo>
                    <a:pt x="12867" y="13845"/>
                    <a:pt x="13212" y="14114"/>
                    <a:pt x="13619" y="14114"/>
                  </a:cubicBezTo>
                  <a:cubicBezTo>
                    <a:pt x="14119" y="14114"/>
                    <a:pt x="14525" y="13708"/>
                    <a:pt x="14525" y="13210"/>
                  </a:cubicBezTo>
                  <a:cubicBezTo>
                    <a:pt x="14525" y="12712"/>
                    <a:pt x="14119" y="12308"/>
                    <a:pt x="13619" y="12308"/>
                  </a:cubicBezTo>
                  <a:cubicBezTo>
                    <a:pt x="13212" y="12308"/>
                    <a:pt x="12867" y="12576"/>
                    <a:pt x="12753" y="12944"/>
                  </a:cubicBezTo>
                  <a:lnTo>
                    <a:pt x="10442" y="12944"/>
                  </a:lnTo>
                  <a:lnTo>
                    <a:pt x="10442" y="11164"/>
                  </a:lnTo>
                  <a:lnTo>
                    <a:pt x="13207" y="11164"/>
                  </a:lnTo>
                  <a:cubicBezTo>
                    <a:pt x="13321" y="11532"/>
                    <a:pt x="13667" y="11801"/>
                    <a:pt x="14073" y="11801"/>
                  </a:cubicBezTo>
                  <a:cubicBezTo>
                    <a:pt x="14573" y="11801"/>
                    <a:pt x="14980" y="11396"/>
                    <a:pt x="14980" y="10898"/>
                  </a:cubicBezTo>
                  <a:cubicBezTo>
                    <a:pt x="14980" y="10400"/>
                    <a:pt x="14572" y="9994"/>
                    <a:pt x="14073" y="9994"/>
                  </a:cubicBezTo>
                  <a:cubicBezTo>
                    <a:pt x="13667" y="9994"/>
                    <a:pt x="13321" y="10263"/>
                    <a:pt x="13207" y="10632"/>
                  </a:cubicBezTo>
                  <a:lnTo>
                    <a:pt x="10442" y="10632"/>
                  </a:lnTo>
                  <a:lnTo>
                    <a:pt x="10442" y="8697"/>
                  </a:lnTo>
                  <a:lnTo>
                    <a:pt x="11100" y="8697"/>
                  </a:lnTo>
                  <a:cubicBezTo>
                    <a:pt x="11214" y="9065"/>
                    <a:pt x="11559" y="9334"/>
                    <a:pt x="11967" y="9334"/>
                  </a:cubicBezTo>
                  <a:cubicBezTo>
                    <a:pt x="12466" y="9334"/>
                    <a:pt x="12872" y="8929"/>
                    <a:pt x="12872" y="8431"/>
                  </a:cubicBezTo>
                  <a:cubicBezTo>
                    <a:pt x="12872" y="7933"/>
                    <a:pt x="12466" y="7528"/>
                    <a:pt x="11967" y="7528"/>
                  </a:cubicBezTo>
                  <a:cubicBezTo>
                    <a:pt x="11559" y="7528"/>
                    <a:pt x="11214" y="7796"/>
                    <a:pt x="11100" y="8165"/>
                  </a:cubicBezTo>
                  <a:lnTo>
                    <a:pt x="10442" y="8165"/>
                  </a:lnTo>
                  <a:lnTo>
                    <a:pt x="10442" y="6631"/>
                  </a:lnTo>
                  <a:lnTo>
                    <a:pt x="13338" y="6631"/>
                  </a:lnTo>
                  <a:cubicBezTo>
                    <a:pt x="13367" y="6632"/>
                    <a:pt x="13433" y="6659"/>
                    <a:pt x="13453" y="6679"/>
                  </a:cubicBezTo>
                  <a:lnTo>
                    <a:pt x="13999" y="7222"/>
                  </a:lnTo>
                  <a:cubicBezTo>
                    <a:pt x="14052" y="7274"/>
                    <a:pt x="14120" y="7299"/>
                    <a:pt x="14187" y="7299"/>
                  </a:cubicBezTo>
                  <a:cubicBezTo>
                    <a:pt x="14255" y="7299"/>
                    <a:pt x="14324" y="7274"/>
                    <a:pt x="14375" y="7221"/>
                  </a:cubicBezTo>
                  <a:cubicBezTo>
                    <a:pt x="14479" y="7117"/>
                    <a:pt x="14479" y="6949"/>
                    <a:pt x="14374" y="6845"/>
                  </a:cubicBezTo>
                  <a:lnTo>
                    <a:pt x="13828" y="6302"/>
                  </a:lnTo>
                  <a:cubicBezTo>
                    <a:pt x="13709" y="6182"/>
                    <a:pt x="13508" y="6099"/>
                    <a:pt x="13338" y="6099"/>
                  </a:cubicBezTo>
                  <a:lnTo>
                    <a:pt x="10442" y="6099"/>
                  </a:lnTo>
                  <a:lnTo>
                    <a:pt x="10442" y="4996"/>
                  </a:lnTo>
                  <a:lnTo>
                    <a:pt x="12636" y="4996"/>
                  </a:lnTo>
                  <a:cubicBezTo>
                    <a:pt x="12804" y="4996"/>
                    <a:pt x="13007" y="4913"/>
                    <a:pt x="13126" y="4794"/>
                  </a:cubicBezTo>
                  <a:lnTo>
                    <a:pt x="14153" y="3771"/>
                  </a:lnTo>
                  <a:cubicBezTo>
                    <a:pt x="14256" y="3812"/>
                    <a:pt x="14369" y="3835"/>
                    <a:pt x="14486" y="3835"/>
                  </a:cubicBezTo>
                  <a:cubicBezTo>
                    <a:pt x="14986" y="3835"/>
                    <a:pt x="15393" y="3429"/>
                    <a:pt x="15393" y="2931"/>
                  </a:cubicBezTo>
                  <a:cubicBezTo>
                    <a:pt x="15393" y="2433"/>
                    <a:pt x="14986" y="2029"/>
                    <a:pt x="14486" y="2029"/>
                  </a:cubicBezTo>
                  <a:cubicBezTo>
                    <a:pt x="13987" y="2029"/>
                    <a:pt x="13581" y="2433"/>
                    <a:pt x="13581" y="2931"/>
                  </a:cubicBezTo>
                  <a:cubicBezTo>
                    <a:pt x="13581" y="3119"/>
                    <a:pt x="13637" y="3293"/>
                    <a:pt x="13736" y="3438"/>
                  </a:cubicBezTo>
                  <a:lnTo>
                    <a:pt x="12751" y="4416"/>
                  </a:lnTo>
                  <a:cubicBezTo>
                    <a:pt x="12730" y="4437"/>
                    <a:pt x="12665" y="4464"/>
                    <a:pt x="12636" y="4464"/>
                  </a:cubicBezTo>
                  <a:lnTo>
                    <a:pt x="10442" y="4464"/>
                  </a:lnTo>
                  <a:lnTo>
                    <a:pt x="10442" y="2705"/>
                  </a:lnTo>
                  <a:lnTo>
                    <a:pt x="11059" y="2705"/>
                  </a:lnTo>
                  <a:cubicBezTo>
                    <a:pt x="11173" y="3073"/>
                    <a:pt x="11518" y="3342"/>
                    <a:pt x="11924" y="3342"/>
                  </a:cubicBezTo>
                  <a:cubicBezTo>
                    <a:pt x="12424" y="3342"/>
                    <a:pt x="12831" y="2937"/>
                    <a:pt x="12831" y="2439"/>
                  </a:cubicBezTo>
                  <a:cubicBezTo>
                    <a:pt x="12831" y="1941"/>
                    <a:pt x="12424" y="1535"/>
                    <a:pt x="11924" y="1535"/>
                  </a:cubicBezTo>
                  <a:cubicBezTo>
                    <a:pt x="11518" y="1535"/>
                    <a:pt x="11173" y="1804"/>
                    <a:pt x="11059" y="2173"/>
                  </a:cubicBezTo>
                  <a:lnTo>
                    <a:pt x="10441" y="2173"/>
                  </a:lnTo>
                  <a:lnTo>
                    <a:pt x="10441" y="2133"/>
                  </a:lnTo>
                  <a:cubicBezTo>
                    <a:pt x="10441" y="956"/>
                    <a:pt x="9481" y="0"/>
                    <a:pt x="8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99831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1386" name="Google Shape;1386;p40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Métricas para los experimentos</a:t>
            </a:r>
            <a:endParaRPr dirty="0"/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EVALUACIÓN</a:t>
            </a:r>
            <a:endParaRPr dirty="0"/>
          </a:p>
        </p:txBody>
      </p:sp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9286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</a:t>
            </a:r>
            <a:endParaRPr dirty="0"/>
          </a:p>
        </p:txBody>
      </p:sp>
      <p:sp>
        <p:nvSpPr>
          <p:cNvPr id="1386" name="Google Shape;1386;p40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Texto de máquina vs Texo humano</a:t>
            </a:r>
            <a:endParaRPr dirty="0"/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Binaria</a:t>
            </a:r>
            <a:endParaRPr dirty="0"/>
          </a:p>
        </p:txBody>
      </p:sp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9896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p66"/>
          <p:cNvSpPr txBox="1">
            <a:spLocks noGrp="1"/>
          </p:cNvSpPr>
          <p:nvPr>
            <p:ph type="title"/>
          </p:nvPr>
        </p:nvSpPr>
        <p:spPr>
          <a:xfrm>
            <a:off x="573513" y="214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KNN D-COSENO TAREA A</a:t>
            </a:r>
            <a:b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1-grama de oraciones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093" name="Google Shape;3093;p66"/>
          <p:cNvGrpSpPr/>
          <p:nvPr/>
        </p:nvGrpSpPr>
        <p:grpSpPr>
          <a:xfrm>
            <a:off x="4348688" y="1412750"/>
            <a:ext cx="76825" cy="76800"/>
            <a:chOff x="3104875" y="1099400"/>
            <a:chExt cx="76825" cy="76800"/>
          </a:xfrm>
        </p:grpSpPr>
        <p:sp>
          <p:nvSpPr>
            <p:cNvPr id="3094" name="Google Shape;3094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6" name="Google Shape;3096;p66"/>
          <p:cNvGrpSpPr/>
          <p:nvPr/>
        </p:nvGrpSpPr>
        <p:grpSpPr>
          <a:xfrm>
            <a:off x="6574175" y="1112200"/>
            <a:ext cx="76825" cy="76800"/>
            <a:chOff x="3104875" y="1099400"/>
            <a:chExt cx="76825" cy="76800"/>
          </a:xfrm>
        </p:grpSpPr>
        <p:sp>
          <p:nvSpPr>
            <p:cNvPr id="3097" name="Google Shape;3097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9" name="Google Shape;3099;p66"/>
          <p:cNvGrpSpPr/>
          <p:nvPr/>
        </p:nvGrpSpPr>
        <p:grpSpPr>
          <a:xfrm>
            <a:off x="1023900" y="787450"/>
            <a:ext cx="76825" cy="76800"/>
            <a:chOff x="3104875" y="1099400"/>
            <a:chExt cx="76825" cy="76800"/>
          </a:xfrm>
        </p:grpSpPr>
        <p:sp>
          <p:nvSpPr>
            <p:cNvPr id="3100" name="Google Shape;3100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03" name="Google Shape;3103;p66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1220421">
            <a:off x="7128999" y="226459"/>
            <a:ext cx="1552575" cy="13908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515183"/>
              </p:ext>
            </p:extLst>
          </p:nvPr>
        </p:nvGraphicFramePr>
        <p:xfrm>
          <a:off x="1023900" y="1489550"/>
          <a:ext cx="6491876" cy="3042582"/>
        </p:xfrm>
        <a:graphic>
          <a:graphicData uri="http://schemas.openxmlformats.org/drawingml/2006/table">
            <a:tbl>
              <a:tblPr firstRow="1" bandRow="1">
                <a:tableStyleId>{28CAA030-E37F-4B84-BCDB-0FD187C9A300}</a:tableStyleId>
              </a:tblPr>
              <a:tblGrid>
                <a:gridCol w="3075489"/>
                <a:gridCol w="1212350"/>
                <a:gridCol w="1078787"/>
                <a:gridCol w="1125250"/>
              </a:tblGrid>
              <a:tr h="507097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b="1" dirty="0" smtClean="0">
                          <a:solidFill>
                            <a:schemeClr val="tx1"/>
                          </a:solidFill>
                        </a:rPr>
                        <a:t>CON</a:t>
                      </a:r>
                      <a:r>
                        <a:rPr lang="es-MX" b="1" baseline="0" dirty="0" smtClean="0">
                          <a:solidFill>
                            <a:schemeClr val="tx1"/>
                          </a:solidFill>
                        </a:rPr>
                        <a:t> 70% ENTRENAMIENTO – 30% EN EL DATASET “TRAIN”</a:t>
                      </a:r>
                      <a:endParaRPr lang="es-MX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 anchor="ctr"/>
                </a:tc>
              </a:tr>
              <a:tr h="507097">
                <a:tc>
                  <a:txBody>
                    <a:bodyPr/>
                    <a:lstStyle/>
                    <a:p>
                      <a:pPr algn="ctr"/>
                      <a:r>
                        <a:rPr lang="es-MX" b="1" dirty="0" smtClean="0">
                          <a:solidFill>
                            <a:schemeClr val="tx1"/>
                          </a:solidFill>
                        </a:rPr>
                        <a:t>DATASET</a:t>
                      </a:r>
                      <a:endParaRPr lang="es-MX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 smtClean="0">
                          <a:solidFill>
                            <a:schemeClr val="tx1"/>
                          </a:solidFill>
                        </a:rPr>
                        <a:t>ACCURACY</a:t>
                      </a:r>
                      <a:endParaRPr lang="es-MX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 smtClean="0">
                          <a:solidFill>
                            <a:schemeClr val="tx1"/>
                          </a:solidFill>
                        </a:rPr>
                        <a:t>WEIGAVG</a:t>
                      </a:r>
                      <a:endParaRPr lang="es-MX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 smtClean="0">
                          <a:solidFill>
                            <a:schemeClr val="tx1"/>
                          </a:solidFill>
                        </a:rPr>
                        <a:t>F1-MACRO</a:t>
                      </a:r>
                      <a:endParaRPr lang="es-MX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507097">
                <a:tc>
                  <a:txBody>
                    <a:bodyPr/>
                    <a:lstStyle/>
                    <a:p>
                      <a:pPr algn="l"/>
                      <a:r>
                        <a:rPr lang="es-MX" sz="1200" dirty="0" err="1" smtClean="0">
                          <a:solidFill>
                            <a:schemeClr val="tx1"/>
                          </a:solidFill>
                        </a:rPr>
                        <a:t>Clean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=&gt;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Lemma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=&gt;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Unk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=&gt;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Gensim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Emb</a:t>
                      </a:r>
                      <a:endParaRPr lang="es-MX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b="1" dirty="0" smtClean="0">
                          <a:solidFill>
                            <a:schemeClr val="tx1"/>
                          </a:solidFill>
                        </a:rPr>
                        <a:t>83%</a:t>
                      </a:r>
                      <a:endParaRPr lang="es-MX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b="1" dirty="0" smtClean="0">
                          <a:solidFill>
                            <a:schemeClr val="tx1"/>
                          </a:solidFill>
                        </a:rPr>
                        <a:t>83%</a:t>
                      </a:r>
                      <a:endParaRPr lang="es-MX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b="1" dirty="0" smtClean="0">
                          <a:solidFill>
                            <a:schemeClr val="tx1"/>
                          </a:solidFill>
                        </a:rPr>
                        <a:t>82%</a:t>
                      </a:r>
                      <a:endParaRPr lang="es-MX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5070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200" dirty="0" err="1" smtClean="0">
                          <a:solidFill>
                            <a:schemeClr val="tx1"/>
                          </a:solidFill>
                        </a:rPr>
                        <a:t>Clean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=&gt;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Lemma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=&gt;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Unk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=&gt;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Own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Emb</a:t>
                      </a:r>
                      <a:endParaRPr lang="es-MX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b="1" dirty="0" smtClean="0">
                          <a:solidFill>
                            <a:schemeClr val="tx1"/>
                          </a:solidFill>
                        </a:rPr>
                        <a:t>77%</a:t>
                      </a:r>
                      <a:endParaRPr lang="es-MX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b="1" dirty="0" smtClean="0">
                          <a:solidFill>
                            <a:schemeClr val="tx1"/>
                          </a:solidFill>
                        </a:rPr>
                        <a:t>77%</a:t>
                      </a:r>
                      <a:endParaRPr lang="es-MX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b="1" dirty="0" smtClean="0">
                          <a:solidFill>
                            <a:schemeClr val="tx1"/>
                          </a:solidFill>
                        </a:rPr>
                        <a:t>77%</a:t>
                      </a:r>
                      <a:endParaRPr lang="es-MX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5070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200" dirty="0" err="1" smtClean="0">
                          <a:solidFill>
                            <a:schemeClr val="tx1"/>
                          </a:solidFill>
                        </a:rPr>
                        <a:t>Clean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=&gt;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Unk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=&gt;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Gensim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Emb</a:t>
                      </a:r>
                      <a:endParaRPr lang="es-MX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b="1" dirty="0" smtClean="0">
                          <a:solidFill>
                            <a:schemeClr val="tx1"/>
                          </a:solidFill>
                        </a:rPr>
                        <a:t>80%</a:t>
                      </a:r>
                      <a:endParaRPr lang="es-MX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b="1" dirty="0" smtClean="0">
                          <a:solidFill>
                            <a:schemeClr val="tx1"/>
                          </a:solidFill>
                        </a:rPr>
                        <a:t>79%</a:t>
                      </a:r>
                      <a:endParaRPr lang="es-MX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b="1" dirty="0" smtClean="0">
                          <a:solidFill>
                            <a:schemeClr val="tx1"/>
                          </a:solidFill>
                        </a:rPr>
                        <a:t>79%</a:t>
                      </a:r>
                      <a:endParaRPr lang="es-MX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5070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200" dirty="0" err="1" smtClean="0">
                          <a:solidFill>
                            <a:schemeClr val="tx1"/>
                          </a:solidFill>
                        </a:rPr>
                        <a:t>Clean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=&gt;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Unk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=&gt;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Own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Emb</a:t>
                      </a:r>
                      <a:endParaRPr lang="es-MX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b="1" dirty="0" smtClean="0">
                          <a:solidFill>
                            <a:schemeClr val="tx1"/>
                          </a:solidFill>
                        </a:rPr>
                        <a:t>73%</a:t>
                      </a:r>
                      <a:endParaRPr lang="es-MX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b="1" dirty="0" smtClean="0">
                          <a:solidFill>
                            <a:schemeClr val="tx1"/>
                          </a:solidFill>
                        </a:rPr>
                        <a:t>73%</a:t>
                      </a:r>
                      <a:endParaRPr lang="es-MX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b="1" dirty="0" smtClean="0">
                          <a:solidFill>
                            <a:schemeClr val="tx1"/>
                          </a:solidFill>
                        </a:rPr>
                        <a:t>73%</a:t>
                      </a:r>
                      <a:endParaRPr lang="es-MX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2927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3" name="Google Shape;3093;p66"/>
          <p:cNvGrpSpPr/>
          <p:nvPr/>
        </p:nvGrpSpPr>
        <p:grpSpPr>
          <a:xfrm>
            <a:off x="4348688" y="1412750"/>
            <a:ext cx="76825" cy="76800"/>
            <a:chOff x="3104875" y="1099400"/>
            <a:chExt cx="76825" cy="76800"/>
          </a:xfrm>
        </p:grpSpPr>
        <p:sp>
          <p:nvSpPr>
            <p:cNvPr id="3094" name="Google Shape;3094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6" name="Google Shape;3096;p66"/>
          <p:cNvGrpSpPr/>
          <p:nvPr/>
        </p:nvGrpSpPr>
        <p:grpSpPr>
          <a:xfrm>
            <a:off x="6574175" y="1112200"/>
            <a:ext cx="76825" cy="76800"/>
            <a:chOff x="3104875" y="1099400"/>
            <a:chExt cx="76825" cy="76800"/>
          </a:xfrm>
        </p:grpSpPr>
        <p:sp>
          <p:nvSpPr>
            <p:cNvPr id="3097" name="Google Shape;3097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9" name="Google Shape;3099;p66"/>
          <p:cNvGrpSpPr/>
          <p:nvPr/>
        </p:nvGrpSpPr>
        <p:grpSpPr>
          <a:xfrm>
            <a:off x="1023900" y="787450"/>
            <a:ext cx="76825" cy="76800"/>
            <a:chOff x="3104875" y="1099400"/>
            <a:chExt cx="76825" cy="76800"/>
          </a:xfrm>
        </p:grpSpPr>
        <p:sp>
          <p:nvSpPr>
            <p:cNvPr id="3100" name="Google Shape;3100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03" name="Google Shape;3103;p66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1220421">
            <a:off x="7128999" y="226459"/>
            <a:ext cx="1552575" cy="13908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680051"/>
              </p:ext>
            </p:extLst>
          </p:nvPr>
        </p:nvGraphicFramePr>
        <p:xfrm>
          <a:off x="1023900" y="1489550"/>
          <a:ext cx="6491876" cy="1521291"/>
        </p:xfrm>
        <a:graphic>
          <a:graphicData uri="http://schemas.openxmlformats.org/drawingml/2006/table">
            <a:tbl>
              <a:tblPr firstRow="1" bandRow="1">
                <a:tableStyleId>{28CAA030-E37F-4B84-BCDB-0FD187C9A300}</a:tableStyleId>
              </a:tblPr>
              <a:tblGrid>
                <a:gridCol w="3075489"/>
                <a:gridCol w="1212350"/>
                <a:gridCol w="1078787"/>
                <a:gridCol w="1125250"/>
              </a:tblGrid>
              <a:tr h="507097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b="1" dirty="0" smtClean="0">
                          <a:solidFill>
                            <a:schemeClr val="tx1"/>
                          </a:solidFill>
                        </a:rPr>
                        <a:t>PREDICCIÓN</a:t>
                      </a:r>
                      <a:r>
                        <a:rPr lang="es-MX" b="1" baseline="0" dirty="0" smtClean="0">
                          <a:solidFill>
                            <a:schemeClr val="tx1"/>
                          </a:solidFill>
                        </a:rPr>
                        <a:t> CON EL DATASET DE PRUEBA DEL EJERCICIO</a:t>
                      </a:r>
                      <a:endParaRPr lang="es-MX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 anchor="ctr"/>
                </a:tc>
              </a:tr>
              <a:tr h="507097">
                <a:tc>
                  <a:txBody>
                    <a:bodyPr/>
                    <a:lstStyle/>
                    <a:p>
                      <a:pPr algn="ctr"/>
                      <a:r>
                        <a:rPr lang="es-MX" b="1" dirty="0" smtClean="0">
                          <a:solidFill>
                            <a:schemeClr val="tx1"/>
                          </a:solidFill>
                        </a:rPr>
                        <a:t>DATASET</a:t>
                      </a:r>
                      <a:endParaRPr lang="es-MX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 smtClean="0">
                          <a:solidFill>
                            <a:schemeClr val="tx1"/>
                          </a:solidFill>
                        </a:rPr>
                        <a:t>ACCURACY</a:t>
                      </a:r>
                      <a:endParaRPr lang="es-MX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 smtClean="0">
                          <a:solidFill>
                            <a:schemeClr val="tx1"/>
                          </a:solidFill>
                        </a:rPr>
                        <a:t>F1-MICRO</a:t>
                      </a:r>
                      <a:endParaRPr lang="es-MX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 smtClean="0">
                          <a:solidFill>
                            <a:schemeClr val="tx1"/>
                          </a:solidFill>
                        </a:rPr>
                        <a:t>F1-MACRO</a:t>
                      </a:r>
                      <a:endParaRPr lang="es-MX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507097">
                <a:tc>
                  <a:txBody>
                    <a:bodyPr/>
                    <a:lstStyle/>
                    <a:p>
                      <a:pPr algn="l"/>
                      <a:r>
                        <a:rPr lang="es-MX" sz="1200" dirty="0" err="1" smtClean="0">
                          <a:solidFill>
                            <a:schemeClr val="tx1"/>
                          </a:solidFill>
                        </a:rPr>
                        <a:t>Clean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=&gt;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Lemma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=&gt;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Unk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=&gt;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Gensim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Emb</a:t>
                      </a:r>
                      <a:endParaRPr lang="es-MX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b="1" dirty="0" smtClean="0">
                          <a:solidFill>
                            <a:schemeClr val="tx1"/>
                          </a:solidFill>
                        </a:rPr>
                        <a:t>58%</a:t>
                      </a:r>
                      <a:endParaRPr lang="es-MX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b="1" dirty="0" smtClean="0">
                          <a:solidFill>
                            <a:schemeClr val="tx1"/>
                          </a:solidFill>
                        </a:rPr>
                        <a:t>55%</a:t>
                      </a:r>
                      <a:endParaRPr lang="es-MX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b="1" dirty="0" smtClean="0">
                          <a:solidFill>
                            <a:schemeClr val="tx1"/>
                          </a:solidFill>
                        </a:rPr>
                        <a:t>55%</a:t>
                      </a:r>
                      <a:endParaRPr lang="es-MX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5" name="Google Shape;3090;p66"/>
          <p:cNvSpPr txBox="1">
            <a:spLocks noGrp="1"/>
          </p:cNvSpPr>
          <p:nvPr>
            <p:ph type="title"/>
          </p:nvPr>
        </p:nvSpPr>
        <p:spPr>
          <a:xfrm>
            <a:off x="573513" y="214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KNN D-COSENO TAREA A</a:t>
            </a:r>
            <a:b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1-grama de oraciones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900" y="3311391"/>
            <a:ext cx="4134427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22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p66"/>
          <p:cNvSpPr txBox="1">
            <a:spLocks noGrp="1"/>
          </p:cNvSpPr>
          <p:nvPr>
            <p:ph type="title"/>
          </p:nvPr>
        </p:nvSpPr>
        <p:spPr>
          <a:xfrm>
            <a:off x="681001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RNN LSTM TAREA A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093" name="Google Shape;3093;p66"/>
          <p:cNvGrpSpPr/>
          <p:nvPr/>
        </p:nvGrpSpPr>
        <p:grpSpPr>
          <a:xfrm>
            <a:off x="4348688" y="1412750"/>
            <a:ext cx="76825" cy="76800"/>
            <a:chOff x="3104875" y="1099400"/>
            <a:chExt cx="76825" cy="76800"/>
          </a:xfrm>
        </p:grpSpPr>
        <p:sp>
          <p:nvSpPr>
            <p:cNvPr id="3094" name="Google Shape;3094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6" name="Google Shape;3096;p66"/>
          <p:cNvGrpSpPr/>
          <p:nvPr/>
        </p:nvGrpSpPr>
        <p:grpSpPr>
          <a:xfrm>
            <a:off x="6574175" y="1112200"/>
            <a:ext cx="76825" cy="76800"/>
            <a:chOff x="3104875" y="1099400"/>
            <a:chExt cx="76825" cy="76800"/>
          </a:xfrm>
        </p:grpSpPr>
        <p:sp>
          <p:nvSpPr>
            <p:cNvPr id="3097" name="Google Shape;3097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9" name="Google Shape;3099;p66"/>
          <p:cNvGrpSpPr/>
          <p:nvPr/>
        </p:nvGrpSpPr>
        <p:grpSpPr>
          <a:xfrm>
            <a:off x="1023900" y="787450"/>
            <a:ext cx="76825" cy="76800"/>
            <a:chOff x="3104875" y="1099400"/>
            <a:chExt cx="76825" cy="76800"/>
          </a:xfrm>
        </p:grpSpPr>
        <p:sp>
          <p:nvSpPr>
            <p:cNvPr id="3100" name="Google Shape;3100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03" name="Google Shape;3103;p66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1220421">
            <a:off x="7128999" y="226459"/>
            <a:ext cx="1552575" cy="13908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326333"/>
              </p:ext>
            </p:extLst>
          </p:nvPr>
        </p:nvGraphicFramePr>
        <p:xfrm>
          <a:off x="1023900" y="1489550"/>
          <a:ext cx="6491876" cy="3042582"/>
        </p:xfrm>
        <a:graphic>
          <a:graphicData uri="http://schemas.openxmlformats.org/drawingml/2006/table">
            <a:tbl>
              <a:tblPr firstRow="1" bandRow="1">
                <a:tableStyleId>{28CAA030-E37F-4B84-BCDB-0FD187C9A300}</a:tableStyleId>
              </a:tblPr>
              <a:tblGrid>
                <a:gridCol w="3075489"/>
                <a:gridCol w="1212350"/>
                <a:gridCol w="1078787"/>
                <a:gridCol w="1125250"/>
              </a:tblGrid>
              <a:tr h="507097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b="1" dirty="0" smtClean="0">
                          <a:solidFill>
                            <a:schemeClr val="tx1"/>
                          </a:solidFill>
                        </a:rPr>
                        <a:t>CON</a:t>
                      </a:r>
                      <a:r>
                        <a:rPr lang="es-MX" b="1" baseline="0" dirty="0" smtClean="0">
                          <a:solidFill>
                            <a:schemeClr val="tx1"/>
                          </a:solidFill>
                        </a:rPr>
                        <a:t> KFOLDS CV K = 5 Y UTILIZANDO EL 10% DEL DATASET</a:t>
                      </a:r>
                      <a:endParaRPr lang="es-MX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 anchor="ctr"/>
                </a:tc>
              </a:tr>
              <a:tr h="507097">
                <a:tc>
                  <a:txBody>
                    <a:bodyPr/>
                    <a:lstStyle/>
                    <a:p>
                      <a:pPr algn="ctr"/>
                      <a:r>
                        <a:rPr lang="es-MX" b="1" dirty="0" smtClean="0">
                          <a:solidFill>
                            <a:schemeClr val="tx1"/>
                          </a:solidFill>
                        </a:rPr>
                        <a:t>DATASET</a:t>
                      </a:r>
                      <a:endParaRPr lang="es-MX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 smtClean="0">
                          <a:solidFill>
                            <a:schemeClr val="tx1"/>
                          </a:solidFill>
                        </a:rPr>
                        <a:t>ACCURACY</a:t>
                      </a:r>
                      <a:endParaRPr lang="es-MX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 smtClean="0">
                          <a:solidFill>
                            <a:schemeClr val="tx1"/>
                          </a:solidFill>
                        </a:rPr>
                        <a:t>F1-MICRO</a:t>
                      </a:r>
                      <a:endParaRPr lang="es-MX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 smtClean="0">
                          <a:solidFill>
                            <a:schemeClr val="tx1"/>
                          </a:solidFill>
                        </a:rPr>
                        <a:t>F1-MACRO</a:t>
                      </a:r>
                      <a:endParaRPr lang="es-MX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507097">
                <a:tc>
                  <a:txBody>
                    <a:bodyPr/>
                    <a:lstStyle/>
                    <a:p>
                      <a:pPr algn="l"/>
                      <a:r>
                        <a:rPr lang="es-MX" sz="1200" dirty="0" err="1" smtClean="0">
                          <a:solidFill>
                            <a:schemeClr val="tx1"/>
                          </a:solidFill>
                        </a:rPr>
                        <a:t>Clean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=&gt;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Lemma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=&gt;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Unk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=&gt;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Gensim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Emb</a:t>
                      </a:r>
                      <a:endParaRPr lang="es-MX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5070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200" dirty="0" err="1" smtClean="0">
                          <a:solidFill>
                            <a:schemeClr val="tx1"/>
                          </a:solidFill>
                        </a:rPr>
                        <a:t>Clean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=&gt;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Lemma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=&gt;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Unk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=&gt;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Own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Emb</a:t>
                      </a:r>
                      <a:endParaRPr lang="es-MX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1200" b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5070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200" dirty="0" err="1" smtClean="0">
                          <a:solidFill>
                            <a:schemeClr val="tx1"/>
                          </a:solidFill>
                        </a:rPr>
                        <a:t>Clean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=&gt;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Unk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=&gt;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Gensim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Emb</a:t>
                      </a:r>
                      <a:endParaRPr lang="es-MX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1200" b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5070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200" dirty="0" err="1" smtClean="0">
                          <a:solidFill>
                            <a:schemeClr val="tx1"/>
                          </a:solidFill>
                        </a:rPr>
                        <a:t>Clean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=&gt;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Unk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=&gt;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Own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Emb</a:t>
                      </a:r>
                      <a:endParaRPr lang="es-MX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1200" b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1200" b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7052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p66"/>
          <p:cNvSpPr txBox="1">
            <a:spLocks noGrp="1"/>
          </p:cNvSpPr>
          <p:nvPr>
            <p:ph type="title"/>
          </p:nvPr>
        </p:nvSpPr>
        <p:spPr>
          <a:xfrm>
            <a:off x="681001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RNN LSTM TAREA A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093" name="Google Shape;3093;p66"/>
          <p:cNvGrpSpPr/>
          <p:nvPr/>
        </p:nvGrpSpPr>
        <p:grpSpPr>
          <a:xfrm>
            <a:off x="4348688" y="1412750"/>
            <a:ext cx="76825" cy="76800"/>
            <a:chOff x="3104875" y="1099400"/>
            <a:chExt cx="76825" cy="76800"/>
          </a:xfrm>
        </p:grpSpPr>
        <p:sp>
          <p:nvSpPr>
            <p:cNvPr id="3094" name="Google Shape;3094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6" name="Google Shape;3096;p66"/>
          <p:cNvGrpSpPr/>
          <p:nvPr/>
        </p:nvGrpSpPr>
        <p:grpSpPr>
          <a:xfrm>
            <a:off x="6574175" y="1112200"/>
            <a:ext cx="76825" cy="76800"/>
            <a:chOff x="3104875" y="1099400"/>
            <a:chExt cx="76825" cy="76800"/>
          </a:xfrm>
        </p:grpSpPr>
        <p:sp>
          <p:nvSpPr>
            <p:cNvPr id="3097" name="Google Shape;3097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9" name="Google Shape;3099;p66"/>
          <p:cNvGrpSpPr/>
          <p:nvPr/>
        </p:nvGrpSpPr>
        <p:grpSpPr>
          <a:xfrm>
            <a:off x="1023900" y="787450"/>
            <a:ext cx="76825" cy="76800"/>
            <a:chOff x="3104875" y="1099400"/>
            <a:chExt cx="76825" cy="76800"/>
          </a:xfrm>
        </p:grpSpPr>
        <p:sp>
          <p:nvSpPr>
            <p:cNvPr id="3100" name="Google Shape;3100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03" name="Google Shape;3103;p66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1220421">
            <a:off x="7128999" y="226459"/>
            <a:ext cx="1552575" cy="13908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485211"/>
              </p:ext>
            </p:extLst>
          </p:nvPr>
        </p:nvGraphicFramePr>
        <p:xfrm>
          <a:off x="1023900" y="1489550"/>
          <a:ext cx="6491876" cy="1521291"/>
        </p:xfrm>
        <a:graphic>
          <a:graphicData uri="http://schemas.openxmlformats.org/drawingml/2006/table">
            <a:tbl>
              <a:tblPr firstRow="1" bandRow="1">
                <a:tableStyleId>{28CAA030-E37F-4B84-BCDB-0FD187C9A300}</a:tableStyleId>
              </a:tblPr>
              <a:tblGrid>
                <a:gridCol w="3075489"/>
                <a:gridCol w="1212350"/>
                <a:gridCol w="1078787"/>
                <a:gridCol w="1125250"/>
              </a:tblGrid>
              <a:tr h="507097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b="1" dirty="0" smtClean="0">
                          <a:solidFill>
                            <a:schemeClr val="tx1"/>
                          </a:solidFill>
                        </a:rPr>
                        <a:t>PREDICCIÓN</a:t>
                      </a:r>
                      <a:r>
                        <a:rPr lang="es-MX" b="1" baseline="0" dirty="0" smtClean="0">
                          <a:solidFill>
                            <a:schemeClr val="tx1"/>
                          </a:solidFill>
                        </a:rPr>
                        <a:t> CON EL DATASET DE PRUEBA DEL EJERCICIO</a:t>
                      </a:r>
                      <a:endParaRPr lang="es-MX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 anchor="ctr"/>
                </a:tc>
              </a:tr>
              <a:tr h="507097">
                <a:tc>
                  <a:txBody>
                    <a:bodyPr/>
                    <a:lstStyle/>
                    <a:p>
                      <a:pPr algn="ctr"/>
                      <a:r>
                        <a:rPr lang="es-MX" b="1" dirty="0" smtClean="0">
                          <a:solidFill>
                            <a:schemeClr val="tx1"/>
                          </a:solidFill>
                        </a:rPr>
                        <a:t>DATASET</a:t>
                      </a:r>
                      <a:endParaRPr lang="es-MX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 smtClean="0">
                          <a:solidFill>
                            <a:schemeClr val="tx1"/>
                          </a:solidFill>
                        </a:rPr>
                        <a:t>ACCURACY</a:t>
                      </a:r>
                      <a:endParaRPr lang="es-MX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 smtClean="0">
                          <a:solidFill>
                            <a:schemeClr val="tx1"/>
                          </a:solidFill>
                        </a:rPr>
                        <a:t>F1-MICRO</a:t>
                      </a:r>
                      <a:endParaRPr lang="es-MX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 smtClean="0">
                          <a:solidFill>
                            <a:schemeClr val="tx1"/>
                          </a:solidFill>
                        </a:rPr>
                        <a:t>F1-MACRO</a:t>
                      </a:r>
                      <a:endParaRPr lang="es-MX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507097">
                <a:tc>
                  <a:txBody>
                    <a:bodyPr/>
                    <a:lstStyle/>
                    <a:p>
                      <a:pPr algn="l"/>
                      <a:r>
                        <a:rPr lang="es-MX" sz="1200" dirty="0" err="1" smtClean="0">
                          <a:solidFill>
                            <a:schemeClr val="tx1"/>
                          </a:solidFill>
                        </a:rPr>
                        <a:t>Clean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=&gt;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Lemma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=&gt;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Unk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=&gt;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Gensim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Emb</a:t>
                      </a:r>
                      <a:endParaRPr lang="es-MX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4946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8" name="Google Shape;1238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0" name="Google Shape;1240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1" name="Google Shape;1241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3" name="Google Shape;1243;p35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4" name="Google Shape;1244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6" name="Google Shape;1246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7" name="Google Shape;1247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9" name="Google Shape;1249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35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5118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Autores:</a:t>
            </a:r>
            <a:endParaRPr sz="2800" dirty="0">
              <a:solidFill>
                <a:schemeClr val="tx2">
                  <a:lumMod val="60000"/>
                  <a:lumOff val="4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1" name="Google Shape;1251;p35"/>
          <p:cNvSpPr txBox="1">
            <a:spLocks noGrp="1"/>
          </p:cNvSpPr>
          <p:nvPr>
            <p:ph type="subTitle" idx="1"/>
          </p:nvPr>
        </p:nvSpPr>
        <p:spPr>
          <a:xfrm>
            <a:off x="619060" y="2109727"/>
            <a:ext cx="6272366" cy="2069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MX" sz="2400" dirty="0"/>
              <a:t>León Rosas Manuel </a:t>
            </a:r>
            <a:r>
              <a:rPr lang="es-MX" sz="2400" dirty="0" smtClean="0"/>
              <a:t>Alejandro</a:t>
            </a:r>
          </a:p>
          <a:p>
            <a:pPr marL="139700" indent="0"/>
            <a:endParaRPr lang="es-MX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s-MX" sz="2400" dirty="0"/>
              <a:t>Ramos Herrera Iván </a:t>
            </a:r>
            <a:r>
              <a:rPr lang="es-MX" sz="2400" dirty="0" smtClean="0"/>
              <a:t>Alejandro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1747020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</a:t>
            </a:r>
            <a:endParaRPr dirty="0"/>
          </a:p>
        </p:txBody>
      </p:sp>
      <p:sp>
        <p:nvSpPr>
          <p:cNvPr id="1386" name="Google Shape;1386;p40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Texto de máquina vs cuatro modelos generativos</a:t>
            </a:r>
            <a:endParaRPr dirty="0"/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err="1" smtClean="0"/>
              <a:t>Multiclase</a:t>
            </a:r>
            <a:endParaRPr dirty="0"/>
          </a:p>
        </p:txBody>
      </p:sp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2120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p66"/>
          <p:cNvSpPr txBox="1">
            <a:spLocks noGrp="1"/>
          </p:cNvSpPr>
          <p:nvPr>
            <p:ph type="title"/>
          </p:nvPr>
        </p:nvSpPr>
        <p:spPr>
          <a:xfrm>
            <a:off x="573513" y="214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KNN D-COSENO TAREA B</a:t>
            </a:r>
            <a:b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1-grama de oraciones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093" name="Google Shape;3093;p66"/>
          <p:cNvGrpSpPr/>
          <p:nvPr/>
        </p:nvGrpSpPr>
        <p:grpSpPr>
          <a:xfrm>
            <a:off x="4348688" y="1412750"/>
            <a:ext cx="76825" cy="76800"/>
            <a:chOff x="3104875" y="1099400"/>
            <a:chExt cx="76825" cy="76800"/>
          </a:xfrm>
        </p:grpSpPr>
        <p:sp>
          <p:nvSpPr>
            <p:cNvPr id="3094" name="Google Shape;3094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6" name="Google Shape;3096;p66"/>
          <p:cNvGrpSpPr/>
          <p:nvPr/>
        </p:nvGrpSpPr>
        <p:grpSpPr>
          <a:xfrm>
            <a:off x="6574175" y="1112200"/>
            <a:ext cx="76825" cy="76800"/>
            <a:chOff x="3104875" y="1099400"/>
            <a:chExt cx="76825" cy="76800"/>
          </a:xfrm>
        </p:grpSpPr>
        <p:sp>
          <p:nvSpPr>
            <p:cNvPr id="3097" name="Google Shape;3097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9" name="Google Shape;3099;p66"/>
          <p:cNvGrpSpPr/>
          <p:nvPr/>
        </p:nvGrpSpPr>
        <p:grpSpPr>
          <a:xfrm>
            <a:off x="1023900" y="787450"/>
            <a:ext cx="76825" cy="76800"/>
            <a:chOff x="3104875" y="1099400"/>
            <a:chExt cx="76825" cy="76800"/>
          </a:xfrm>
        </p:grpSpPr>
        <p:sp>
          <p:nvSpPr>
            <p:cNvPr id="3100" name="Google Shape;3100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03" name="Google Shape;3103;p66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1220421">
            <a:off x="7128999" y="226459"/>
            <a:ext cx="1552575" cy="13908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18587"/>
              </p:ext>
            </p:extLst>
          </p:nvPr>
        </p:nvGraphicFramePr>
        <p:xfrm>
          <a:off x="1023900" y="1489550"/>
          <a:ext cx="6491876" cy="3042582"/>
        </p:xfrm>
        <a:graphic>
          <a:graphicData uri="http://schemas.openxmlformats.org/drawingml/2006/table">
            <a:tbl>
              <a:tblPr firstRow="1" bandRow="1">
                <a:tableStyleId>{28CAA030-E37F-4B84-BCDB-0FD187C9A300}</a:tableStyleId>
              </a:tblPr>
              <a:tblGrid>
                <a:gridCol w="3075489"/>
                <a:gridCol w="1212350"/>
                <a:gridCol w="1078787"/>
                <a:gridCol w="1125250"/>
              </a:tblGrid>
              <a:tr h="507097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b="1" dirty="0" smtClean="0">
                          <a:solidFill>
                            <a:schemeClr val="tx1"/>
                          </a:solidFill>
                        </a:rPr>
                        <a:t>CON</a:t>
                      </a:r>
                      <a:r>
                        <a:rPr lang="es-MX" b="1" baseline="0" dirty="0" smtClean="0">
                          <a:solidFill>
                            <a:schemeClr val="tx1"/>
                          </a:solidFill>
                        </a:rPr>
                        <a:t> 70% ENTRENAMIENTO – 30% EN EL DATASET “TRAIN”</a:t>
                      </a:r>
                      <a:endParaRPr lang="es-MX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 anchor="ctr"/>
                </a:tc>
              </a:tr>
              <a:tr h="507097">
                <a:tc>
                  <a:txBody>
                    <a:bodyPr/>
                    <a:lstStyle/>
                    <a:p>
                      <a:pPr algn="ctr"/>
                      <a:r>
                        <a:rPr lang="es-MX" b="1" dirty="0" smtClean="0">
                          <a:solidFill>
                            <a:schemeClr val="tx1"/>
                          </a:solidFill>
                        </a:rPr>
                        <a:t>DATASET</a:t>
                      </a:r>
                      <a:endParaRPr lang="es-MX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 smtClean="0">
                          <a:solidFill>
                            <a:schemeClr val="tx1"/>
                          </a:solidFill>
                        </a:rPr>
                        <a:t>ACCURACY</a:t>
                      </a:r>
                      <a:endParaRPr lang="es-MX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 smtClean="0">
                          <a:solidFill>
                            <a:schemeClr val="tx1"/>
                          </a:solidFill>
                        </a:rPr>
                        <a:t>WEIGAVG</a:t>
                      </a:r>
                      <a:endParaRPr lang="es-MX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 smtClean="0">
                          <a:solidFill>
                            <a:schemeClr val="tx1"/>
                          </a:solidFill>
                        </a:rPr>
                        <a:t>F1-MACRO</a:t>
                      </a:r>
                      <a:endParaRPr lang="es-MX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507097">
                <a:tc>
                  <a:txBody>
                    <a:bodyPr/>
                    <a:lstStyle/>
                    <a:p>
                      <a:pPr algn="l"/>
                      <a:r>
                        <a:rPr lang="es-MX" sz="1200" dirty="0" err="1" smtClean="0">
                          <a:solidFill>
                            <a:schemeClr val="tx1"/>
                          </a:solidFill>
                        </a:rPr>
                        <a:t>Clean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=&gt;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Lemma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=&gt;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Unk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=&gt;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Gensim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Emb</a:t>
                      </a:r>
                      <a:endParaRPr lang="es-MX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5070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200" dirty="0" err="1" smtClean="0">
                          <a:solidFill>
                            <a:schemeClr val="tx1"/>
                          </a:solidFill>
                        </a:rPr>
                        <a:t>Clean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=&gt;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Lemma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=&gt;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Unk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=&gt;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Own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Emb</a:t>
                      </a:r>
                      <a:endParaRPr lang="es-MX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5070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200" dirty="0" err="1" smtClean="0">
                          <a:solidFill>
                            <a:schemeClr val="tx1"/>
                          </a:solidFill>
                        </a:rPr>
                        <a:t>Clean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=&gt;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Unk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=&gt;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Gensim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Emb</a:t>
                      </a:r>
                      <a:endParaRPr lang="es-MX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5070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200" dirty="0" err="1" smtClean="0">
                          <a:solidFill>
                            <a:schemeClr val="tx1"/>
                          </a:solidFill>
                        </a:rPr>
                        <a:t>Clean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=&gt;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Unk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=&gt;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Own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Emb</a:t>
                      </a:r>
                      <a:endParaRPr lang="es-MX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3730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3" name="Google Shape;3093;p66"/>
          <p:cNvGrpSpPr/>
          <p:nvPr/>
        </p:nvGrpSpPr>
        <p:grpSpPr>
          <a:xfrm>
            <a:off x="4348688" y="1412750"/>
            <a:ext cx="76825" cy="76800"/>
            <a:chOff x="3104875" y="1099400"/>
            <a:chExt cx="76825" cy="76800"/>
          </a:xfrm>
        </p:grpSpPr>
        <p:sp>
          <p:nvSpPr>
            <p:cNvPr id="3094" name="Google Shape;3094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6" name="Google Shape;3096;p66"/>
          <p:cNvGrpSpPr/>
          <p:nvPr/>
        </p:nvGrpSpPr>
        <p:grpSpPr>
          <a:xfrm>
            <a:off x="6574175" y="1112200"/>
            <a:ext cx="76825" cy="76800"/>
            <a:chOff x="3104875" y="1099400"/>
            <a:chExt cx="76825" cy="76800"/>
          </a:xfrm>
        </p:grpSpPr>
        <p:sp>
          <p:nvSpPr>
            <p:cNvPr id="3097" name="Google Shape;3097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9" name="Google Shape;3099;p66"/>
          <p:cNvGrpSpPr/>
          <p:nvPr/>
        </p:nvGrpSpPr>
        <p:grpSpPr>
          <a:xfrm>
            <a:off x="1023900" y="787450"/>
            <a:ext cx="76825" cy="76800"/>
            <a:chOff x="3104875" y="1099400"/>
            <a:chExt cx="76825" cy="76800"/>
          </a:xfrm>
        </p:grpSpPr>
        <p:sp>
          <p:nvSpPr>
            <p:cNvPr id="3100" name="Google Shape;3100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03" name="Google Shape;3103;p66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1220421">
            <a:off x="7128999" y="226459"/>
            <a:ext cx="1552575" cy="13908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432414"/>
              </p:ext>
            </p:extLst>
          </p:nvPr>
        </p:nvGraphicFramePr>
        <p:xfrm>
          <a:off x="1023900" y="1489550"/>
          <a:ext cx="6491876" cy="1521291"/>
        </p:xfrm>
        <a:graphic>
          <a:graphicData uri="http://schemas.openxmlformats.org/drawingml/2006/table">
            <a:tbl>
              <a:tblPr firstRow="1" bandRow="1">
                <a:tableStyleId>{28CAA030-E37F-4B84-BCDB-0FD187C9A300}</a:tableStyleId>
              </a:tblPr>
              <a:tblGrid>
                <a:gridCol w="3075489"/>
                <a:gridCol w="1212350"/>
                <a:gridCol w="1078787"/>
                <a:gridCol w="1125250"/>
              </a:tblGrid>
              <a:tr h="507097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b="1" dirty="0" smtClean="0">
                          <a:solidFill>
                            <a:schemeClr val="tx1"/>
                          </a:solidFill>
                        </a:rPr>
                        <a:t>PREDICCIÓN</a:t>
                      </a:r>
                      <a:r>
                        <a:rPr lang="es-MX" b="1" baseline="0" dirty="0" smtClean="0">
                          <a:solidFill>
                            <a:schemeClr val="tx1"/>
                          </a:solidFill>
                        </a:rPr>
                        <a:t> CON EL DATASET DE PRUEBA DEL EJERCICIO</a:t>
                      </a:r>
                      <a:endParaRPr lang="es-MX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 anchor="ctr"/>
                </a:tc>
              </a:tr>
              <a:tr h="507097">
                <a:tc>
                  <a:txBody>
                    <a:bodyPr/>
                    <a:lstStyle/>
                    <a:p>
                      <a:pPr algn="ctr"/>
                      <a:r>
                        <a:rPr lang="es-MX" b="1" dirty="0" smtClean="0">
                          <a:solidFill>
                            <a:schemeClr val="tx1"/>
                          </a:solidFill>
                        </a:rPr>
                        <a:t>DATASET</a:t>
                      </a:r>
                      <a:endParaRPr lang="es-MX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 smtClean="0">
                          <a:solidFill>
                            <a:schemeClr val="tx1"/>
                          </a:solidFill>
                        </a:rPr>
                        <a:t>ACCURACY</a:t>
                      </a:r>
                      <a:endParaRPr lang="es-MX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 smtClean="0">
                          <a:solidFill>
                            <a:schemeClr val="tx1"/>
                          </a:solidFill>
                        </a:rPr>
                        <a:t>F1-MICRO</a:t>
                      </a:r>
                      <a:endParaRPr lang="es-MX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 smtClean="0">
                          <a:solidFill>
                            <a:schemeClr val="tx1"/>
                          </a:solidFill>
                        </a:rPr>
                        <a:t>F1-MACRO</a:t>
                      </a:r>
                      <a:endParaRPr lang="es-MX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507097">
                <a:tc>
                  <a:txBody>
                    <a:bodyPr/>
                    <a:lstStyle/>
                    <a:p>
                      <a:pPr algn="l"/>
                      <a:r>
                        <a:rPr lang="es-MX" sz="1200" dirty="0" err="1" smtClean="0">
                          <a:solidFill>
                            <a:schemeClr val="tx1"/>
                          </a:solidFill>
                        </a:rPr>
                        <a:t>Clean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=&gt;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Lemma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=&gt;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Unk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=&gt;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Gensim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Emb</a:t>
                      </a:r>
                      <a:endParaRPr lang="es-MX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5" name="Google Shape;3090;p66"/>
          <p:cNvSpPr txBox="1">
            <a:spLocks noGrp="1"/>
          </p:cNvSpPr>
          <p:nvPr>
            <p:ph type="title"/>
          </p:nvPr>
        </p:nvSpPr>
        <p:spPr>
          <a:xfrm>
            <a:off x="573513" y="214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KNN D-COSENO TAREA B</a:t>
            </a:r>
            <a:b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1-grama de oraciones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8724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p66"/>
          <p:cNvSpPr txBox="1">
            <a:spLocks noGrp="1"/>
          </p:cNvSpPr>
          <p:nvPr>
            <p:ph type="title"/>
          </p:nvPr>
        </p:nvSpPr>
        <p:spPr>
          <a:xfrm>
            <a:off x="681001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RNN LSTM TAREA B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093" name="Google Shape;3093;p66"/>
          <p:cNvGrpSpPr/>
          <p:nvPr/>
        </p:nvGrpSpPr>
        <p:grpSpPr>
          <a:xfrm>
            <a:off x="4348688" y="1412750"/>
            <a:ext cx="76825" cy="76800"/>
            <a:chOff x="3104875" y="1099400"/>
            <a:chExt cx="76825" cy="76800"/>
          </a:xfrm>
        </p:grpSpPr>
        <p:sp>
          <p:nvSpPr>
            <p:cNvPr id="3094" name="Google Shape;3094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6" name="Google Shape;3096;p66"/>
          <p:cNvGrpSpPr/>
          <p:nvPr/>
        </p:nvGrpSpPr>
        <p:grpSpPr>
          <a:xfrm>
            <a:off x="6574175" y="1112200"/>
            <a:ext cx="76825" cy="76800"/>
            <a:chOff x="3104875" y="1099400"/>
            <a:chExt cx="76825" cy="76800"/>
          </a:xfrm>
        </p:grpSpPr>
        <p:sp>
          <p:nvSpPr>
            <p:cNvPr id="3097" name="Google Shape;3097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9" name="Google Shape;3099;p66"/>
          <p:cNvGrpSpPr/>
          <p:nvPr/>
        </p:nvGrpSpPr>
        <p:grpSpPr>
          <a:xfrm>
            <a:off x="1023900" y="787450"/>
            <a:ext cx="76825" cy="76800"/>
            <a:chOff x="3104875" y="1099400"/>
            <a:chExt cx="76825" cy="76800"/>
          </a:xfrm>
        </p:grpSpPr>
        <p:sp>
          <p:nvSpPr>
            <p:cNvPr id="3100" name="Google Shape;3100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03" name="Google Shape;3103;p66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1220421">
            <a:off x="7128999" y="226459"/>
            <a:ext cx="1552575" cy="13908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Tabla 4"/>
          <p:cNvGraphicFramePr>
            <a:graphicFrameLocks noGrp="1"/>
          </p:cNvGraphicFramePr>
          <p:nvPr/>
        </p:nvGraphicFramePr>
        <p:xfrm>
          <a:off x="1023900" y="1489550"/>
          <a:ext cx="6491876" cy="3042582"/>
        </p:xfrm>
        <a:graphic>
          <a:graphicData uri="http://schemas.openxmlformats.org/drawingml/2006/table">
            <a:tbl>
              <a:tblPr firstRow="1" bandRow="1">
                <a:tableStyleId>{28CAA030-E37F-4B84-BCDB-0FD187C9A300}</a:tableStyleId>
              </a:tblPr>
              <a:tblGrid>
                <a:gridCol w="3075489"/>
                <a:gridCol w="1212350"/>
                <a:gridCol w="1078787"/>
                <a:gridCol w="1125250"/>
              </a:tblGrid>
              <a:tr h="507097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b="1" dirty="0" smtClean="0">
                          <a:solidFill>
                            <a:schemeClr val="tx1"/>
                          </a:solidFill>
                        </a:rPr>
                        <a:t>CON</a:t>
                      </a:r>
                      <a:r>
                        <a:rPr lang="es-MX" b="1" baseline="0" dirty="0" smtClean="0">
                          <a:solidFill>
                            <a:schemeClr val="tx1"/>
                          </a:solidFill>
                        </a:rPr>
                        <a:t> KFOLDS CV K = 5 Y UTILIZANDO EL 50% DEL DATASET</a:t>
                      </a:r>
                      <a:endParaRPr lang="es-MX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 anchor="ctr"/>
                </a:tc>
              </a:tr>
              <a:tr h="507097">
                <a:tc>
                  <a:txBody>
                    <a:bodyPr/>
                    <a:lstStyle/>
                    <a:p>
                      <a:pPr algn="ctr"/>
                      <a:r>
                        <a:rPr lang="es-MX" b="1" dirty="0" smtClean="0">
                          <a:solidFill>
                            <a:schemeClr val="tx1"/>
                          </a:solidFill>
                        </a:rPr>
                        <a:t>DATASET</a:t>
                      </a:r>
                      <a:endParaRPr lang="es-MX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 smtClean="0">
                          <a:solidFill>
                            <a:schemeClr val="tx1"/>
                          </a:solidFill>
                        </a:rPr>
                        <a:t>ACCURACY</a:t>
                      </a:r>
                      <a:endParaRPr lang="es-MX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 smtClean="0">
                          <a:solidFill>
                            <a:schemeClr val="tx1"/>
                          </a:solidFill>
                        </a:rPr>
                        <a:t>F1-MICRO</a:t>
                      </a:r>
                      <a:endParaRPr lang="es-MX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 smtClean="0">
                          <a:solidFill>
                            <a:schemeClr val="tx1"/>
                          </a:solidFill>
                        </a:rPr>
                        <a:t>F1-MACRO</a:t>
                      </a:r>
                      <a:endParaRPr lang="es-MX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507097">
                <a:tc>
                  <a:txBody>
                    <a:bodyPr/>
                    <a:lstStyle/>
                    <a:p>
                      <a:pPr algn="l"/>
                      <a:r>
                        <a:rPr lang="es-MX" sz="1200" dirty="0" err="1" smtClean="0">
                          <a:solidFill>
                            <a:schemeClr val="tx1"/>
                          </a:solidFill>
                        </a:rPr>
                        <a:t>Clean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=&gt;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Lemma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=&gt;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Unk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=&gt;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Gensim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Emb</a:t>
                      </a:r>
                      <a:endParaRPr lang="es-MX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5070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200" dirty="0" err="1" smtClean="0">
                          <a:solidFill>
                            <a:schemeClr val="tx1"/>
                          </a:solidFill>
                        </a:rPr>
                        <a:t>Clean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=&gt;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Lemma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=&gt;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Unk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=&gt;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Own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Emb</a:t>
                      </a:r>
                      <a:endParaRPr lang="es-MX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1200" b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5070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200" dirty="0" err="1" smtClean="0">
                          <a:solidFill>
                            <a:schemeClr val="tx1"/>
                          </a:solidFill>
                        </a:rPr>
                        <a:t>Clean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=&gt;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Unk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=&gt;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Gensim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Emb</a:t>
                      </a:r>
                      <a:endParaRPr lang="es-MX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1200" b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5070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sz="1200" dirty="0" err="1" smtClean="0">
                          <a:solidFill>
                            <a:schemeClr val="tx1"/>
                          </a:solidFill>
                        </a:rPr>
                        <a:t>Clean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=&gt;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Unk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=&gt;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Own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Emb</a:t>
                      </a:r>
                      <a:endParaRPr lang="es-MX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1200" b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1200" b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8317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p66"/>
          <p:cNvSpPr txBox="1">
            <a:spLocks noGrp="1"/>
          </p:cNvSpPr>
          <p:nvPr>
            <p:ph type="title"/>
          </p:nvPr>
        </p:nvSpPr>
        <p:spPr>
          <a:xfrm>
            <a:off x="681001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RNN LSTM TAREA B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093" name="Google Shape;3093;p66"/>
          <p:cNvGrpSpPr/>
          <p:nvPr/>
        </p:nvGrpSpPr>
        <p:grpSpPr>
          <a:xfrm>
            <a:off x="4348688" y="1412750"/>
            <a:ext cx="76825" cy="76800"/>
            <a:chOff x="3104875" y="1099400"/>
            <a:chExt cx="76825" cy="76800"/>
          </a:xfrm>
        </p:grpSpPr>
        <p:sp>
          <p:nvSpPr>
            <p:cNvPr id="3094" name="Google Shape;3094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6" name="Google Shape;3096;p66"/>
          <p:cNvGrpSpPr/>
          <p:nvPr/>
        </p:nvGrpSpPr>
        <p:grpSpPr>
          <a:xfrm>
            <a:off x="6574175" y="1112200"/>
            <a:ext cx="76825" cy="76800"/>
            <a:chOff x="3104875" y="1099400"/>
            <a:chExt cx="76825" cy="76800"/>
          </a:xfrm>
        </p:grpSpPr>
        <p:sp>
          <p:nvSpPr>
            <p:cNvPr id="3097" name="Google Shape;3097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9" name="Google Shape;3099;p66"/>
          <p:cNvGrpSpPr/>
          <p:nvPr/>
        </p:nvGrpSpPr>
        <p:grpSpPr>
          <a:xfrm>
            <a:off x="1023900" y="787450"/>
            <a:ext cx="76825" cy="76800"/>
            <a:chOff x="3104875" y="1099400"/>
            <a:chExt cx="76825" cy="76800"/>
          </a:xfrm>
        </p:grpSpPr>
        <p:sp>
          <p:nvSpPr>
            <p:cNvPr id="3100" name="Google Shape;3100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03" name="Google Shape;3103;p66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1220421">
            <a:off x="7128999" y="226459"/>
            <a:ext cx="1552575" cy="13908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79168"/>
              </p:ext>
            </p:extLst>
          </p:nvPr>
        </p:nvGraphicFramePr>
        <p:xfrm>
          <a:off x="1023900" y="1489550"/>
          <a:ext cx="6491876" cy="1521291"/>
        </p:xfrm>
        <a:graphic>
          <a:graphicData uri="http://schemas.openxmlformats.org/drawingml/2006/table">
            <a:tbl>
              <a:tblPr firstRow="1" bandRow="1">
                <a:tableStyleId>{28CAA030-E37F-4B84-BCDB-0FD187C9A300}</a:tableStyleId>
              </a:tblPr>
              <a:tblGrid>
                <a:gridCol w="3075489"/>
                <a:gridCol w="1212350"/>
                <a:gridCol w="1078787"/>
                <a:gridCol w="1125250"/>
              </a:tblGrid>
              <a:tr h="507097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MX" b="1" dirty="0" smtClean="0">
                          <a:solidFill>
                            <a:schemeClr val="tx1"/>
                          </a:solidFill>
                        </a:rPr>
                        <a:t>PREDICCIÓN</a:t>
                      </a:r>
                      <a:r>
                        <a:rPr lang="es-MX" b="1" baseline="0" dirty="0" smtClean="0">
                          <a:solidFill>
                            <a:schemeClr val="tx1"/>
                          </a:solidFill>
                        </a:rPr>
                        <a:t> CON EL DATASET DE PRUEBA DEL EJERCICIO</a:t>
                      </a:r>
                      <a:endParaRPr lang="es-MX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 anchor="ctr"/>
                </a:tc>
              </a:tr>
              <a:tr h="507097">
                <a:tc>
                  <a:txBody>
                    <a:bodyPr/>
                    <a:lstStyle/>
                    <a:p>
                      <a:pPr algn="ctr"/>
                      <a:r>
                        <a:rPr lang="es-MX" b="1" dirty="0" smtClean="0">
                          <a:solidFill>
                            <a:schemeClr val="tx1"/>
                          </a:solidFill>
                        </a:rPr>
                        <a:t>DATASET</a:t>
                      </a:r>
                      <a:endParaRPr lang="es-MX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 smtClean="0">
                          <a:solidFill>
                            <a:schemeClr val="tx1"/>
                          </a:solidFill>
                        </a:rPr>
                        <a:t>ACCURACY</a:t>
                      </a:r>
                      <a:endParaRPr lang="es-MX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 smtClean="0">
                          <a:solidFill>
                            <a:schemeClr val="tx1"/>
                          </a:solidFill>
                        </a:rPr>
                        <a:t>F1-MICRO</a:t>
                      </a:r>
                      <a:endParaRPr lang="es-MX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b="1" dirty="0" smtClean="0">
                          <a:solidFill>
                            <a:schemeClr val="tx1"/>
                          </a:solidFill>
                        </a:rPr>
                        <a:t>F1-MACRO</a:t>
                      </a:r>
                      <a:endParaRPr lang="es-MX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507097">
                <a:tc>
                  <a:txBody>
                    <a:bodyPr/>
                    <a:lstStyle/>
                    <a:p>
                      <a:pPr algn="l"/>
                      <a:r>
                        <a:rPr lang="es-MX" sz="1200" dirty="0" err="1" smtClean="0">
                          <a:solidFill>
                            <a:schemeClr val="tx1"/>
                          </a:solidFill>
                        </a:rPr>
                        <a:t>Clean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=&gt;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Lemma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=&gt;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Unk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=&gt;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Gensim</a:t>
                      </a:r>
                      <a:r>
                        <a:rPr lang="es-MX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MX" sz="1200" baseline="0" dirty="0" err="1" smtClean="0">
                          <a:solidFill>
                            <a:schemeClr val="tx1"/>
                          </a:solidFill>
                        </a:rPr>
                        <a:t>Emb</a:t>
                      </a:r>
                      <a:endParaRPr lang="es-MX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MX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274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2" name="Google Shape;1302;p38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484075" y="2724275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38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OBJETIVO</a:t>
            </a:r>
            <a:endParaRPr dirty="0"/>
          </a:p>
        </p:txBody>
      </p:sp>
      <p:sp>
        <p:nvSpPr>
          <p:cNvPr id="1304" name="Google Shape;1304;p38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Desarrollar un sistema que identifique (con un considerable porcentaje de acierto) si un texto fue escrito por un ser humano o un Modelo Generativo de Lenguaje</a:t>
            </a:r>
            <a:endParaRPr dirty="0"/>
          </a:p>
        </p:txBody>
      </p:sp>
      <p:pic>
        <p:nvPicPr>
          <p:cNvPr id="1305" name="Google Shape;1305;p38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1491599" y="33347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-1020103">
            <a:off x="5083338" y="47353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8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152297">
            <a:off x="2228325" y="1412887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8"/>
          <p:cNvPicPr preferRelativeResize="0"/>
          <p:nvPr/>
        </p:nvPicPr>
        <p:blipFill rotWithShape="1">
          <a:blip r:embed="rId7">
            <a:alphaModFix/>
          </a:blip>
          <a:srcRect l="15236" r="10474"/>
          <a:stretch/>
        </p:blipFill>
        <p:spPr>
          <a:xfrm rot="1220421">
            <a:off x="1665699" y="2919147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3321565">
            <a:off x="3843063" y="376686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0" name="Google Shape;1310;p38"/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311" name="Google Shape;1311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3" name="Google Shape;1313;p38"/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314" name="Google Shape;1314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6" name="Google Shape;1316;p38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17" name="Google Shape;1317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01404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4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OBJETIVOS GENERALES</a:t>
            </a:r>
            <a:endParaRPr dirty="0"/>
          </a:p>
        </p:txBody>
      </p:sp>
      <p:sp>
        <p:nvSpPr>
          <p:cNvPr id="1446" name="Google Shape;1446;p43"/>
          <p:cNvSpPr txBox="1">
            <a:spLocks noGrp="1"/>
          </p:cNvSpPr>
          <p:nvPr>
            <p:ph type="subTitle" idx="1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Si un texto en inglés es generado por máquina, darle una etiqueta correspondiente al modelo que lo generó</a:t>
            </a:r>
            <a:endParaRPr dirty="0"/>
          </a:p>
        </p:txBody>
      </p:sp>
      <p:sp>
        <p:nvSpPr>
          <p:cNvPr id="1447" name="Google Shape;1447;p43"/>
          <p:cNvSpPr txBox="1">
            <a:spLocks noGrp="1"/>
          </p:cNvSpPr>
          <p:nvPr>
            <p:ph type="subTitle" idx="2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Clasificar un texto en ínglés bajo alguna de las dos etiquetas: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smtClean="0"/>
              <a:t>Humano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smtClean="0"/>
              <a:t>Máquina</a:t>
            </a:r>
            <a:endParaRPr dirty="0"/>
          </a:p>
        </p:txBody>
      </p:sp>
      <p:sp>
        <p:nvSpPr>
          <p:cNvPr id="1448" name="Google Shape;1448;p43"/>
          <p:cNvSpPr txBox="1">
            <a:spLocks noGrp="1"/>
          </p:cNvSpPr>
          <p:nvPr>
            <p:ph type="subTitle" idx="3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TAREA B</a:t>
            </a:r>
            <a:endParaRPr dirty="0"/>
          </a:p>
        </p:txBody>
      </p:sp>
      <p:sp>
        <p:nvSpPr>
          <p:cNvPr id="1449" name="Google Shape;1449;p43"/>
          <p:cNvSpPr txBox="1">
            <a:spLocks noGrp="1"/>
          </p:cNvSpPr>
          <p:nvPr>
            <p:ph type="subTitle" idx="4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TAREA A</a:t>
            </a:r>
            <a:endParaRPr dirty="0"/>
          </a:p>
        </p:txBody>
      </p:sp>
      <p:sp>
        <p:nvSpPr>
          <p:cNvPr id="1450" name="Google Shape;1450;p43"/>
          <p:cNvSpPr/>
          <p:nvPr/>
        </p:nvSpPr>
        <p:spPr>
          <a:xfrm rot="5400000">
            <a:off x="2357950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1" name="Google Shape;1451;p43"/>
          <p:cNvSpPr/>
          <p:nvPr/>
        </p:nvSpPr>
        <p:spPr>
          <a:xfrm rot="5400000">
            <a:off x="5829938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2" name="Google Shape;1452;p43"/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1453" name="Google Shape;1453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43"/>
          <p:cNvGrpSpPr/>
          <p:nvPr/>
        </p:nvGrpSpPr>
        <p:grpSpPr>
          <a:xfrm>
            <a:off x="1062850" y="3623963"/>
            <a:ext cx="76825" cy="76800"/>
            <a:chOff x="3104875" y="1099400"/>
            <a:chExt cx="76825" cy="76800"/>
          </a:xfrm>
        </p:grpSpPr>
        <p:sp>
          <p:nvSpPr>
            <p:cNvPr id="1456" name="Google Shape;1456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43"/>
          <p:cNvGrpSpPr/>
          <p:nvPr/>
        </p:nvGrpSpPr>
        <p:grpSpPr>
          <a:xfrm>
            <a:off x="1506350" y="1719463"/>
            <a:ext cx="76825" cy="76800"/>
            <a:chOff x="3104875" y="1099400"/>
            <a:chExt cx="76825" cy="76800"/>
          </a:xfrm>
        </p:grpSpPr>
        <p:sp>
          <p:nvSpPr>
            <p:cNvPr id="1459" name="Google Shape;1459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61" name="Google Shape;1461;p43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-5710310">
            <a:off x="7371788" y="1756612"/>
            <a:ext cx="1552574" cy="139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2" name="Google Shape;1462;p43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8473750">
            <a:off x="511779" y="2063733"/>
            <a:ext cx="903665" cy="853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Google Shape;2300;p64"/>
          <p:cNvGrpSpPr/>
          <p:nvPr/>
        </p:nvGrpSpPr>
        <p:grpSpPr>
          <a:xfrm>
            <a:off x="6100436" y="1783187"/>
            <a:ext cx="468814" cy="536645"/>
            <a:chOff x="1246535" y="1431577"/>
            <a:chExt cx="525871" cy="601957"/>
          </a:xfrm>
        </p:grpSpPr>
        <p:sp>
          <p:nvSpPr>
            <p:cNvPr id="79" name="Google Shape;2301;p64"/>
            <p:cNvSpPr/>
            <p:nvPr/>
          </p:nvSpPr>
          <p:spPr>
            <a:xfrm>
              <a:off x="1350250" y="1660002"/>
              <a:ext cx="83781" cy="51376"/>
            </a:xfrm>
            <a:custGeom>
              <a:avLst/>
              <a:gdLst/>
              <a:ahLst/>
              <a:cxnLst/>
              <a:rect l="l" t="t" r="r" b="b"/>
              <a:pathLst>
                <a:path w="2526" h="1549" extrusionOk="0">
                  <a:moveTo>
                    <a:pt x="1994" y="532"/>
                  </a:moveTo>
                  <a:lnTo>
                    <a:pt x="1994" y="1017"/>
                  </a:lnTo>
                  <a:lnTo>
                    <a:pt x="532" y="1017"/>
                  </a:lnTo>
                  <a:lnTo>
                    <a:pt x="532" y="532"/>
                  </a:lnTo>
                  <a:close/>
                  <a:moveTo>
                    <a:pt x="373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177"/>
                  </a:lnTo>
                  <a:cubicBezTo>
                    <a:pt x="1" y="1382"/>
                    <a:pt x="167" y="1549"/>
                    <a:pt x="373" y="1549"/>
                  </a:cubicBezTo>
                  <a:lnTo>
                    <a:pt x="2153" y="1549"/>
                  </a:lnTo>
                  <a:cubicBezTo>
                    <a:pt x="2358" y="1549"/>
                    <a:pt x="2526" y="1382"/>
                    <a:pt x="2526" y="1177"/>
                  </a:cubicBezTo>
                  <a:lnTo>
                    <a:pt x="2526" y="372"/>
                  </a:lnTo>
                  <a:cubicBezTo>
                    <a:pt x="2526" y="167"/>
                    <a:pt x="2358" y="1"/>
                    <a:pt x="2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302;p64"/>
            <p:cNvSpPr/>
            <p:nvPr/>
          </p:nvSpPr>
          <p:spPr>
            <a:xfrm>
              <a:off x="1460798" y="1660002"/>
              <a:ext cx="83781" cy="51376"/>
            </a:xfrm>
            <a:custGeom>
              <a:avLst/>
              <a:gdLst/>
              <a:ahLst/>
              <a:cxnLst/>
              <a:rect l="l" t="t" r="r" b="b"/>
              <a:pathLst>
                <a:path w="2526" h="1549" extrusionOk="0">
                  <a:moveTo>
                    <a:pt x="1994" y="532"/>
                  </a:moveTo>
                  <a:lnTo>
                    <a:pt x="1994" y="1017"/>
                  </a:lnTo>
                  <a:lnTo>
                    <a:pt x="533" y="1017"/>
                  </a:lnTo>
                  <a:lnTo>
                    <a:pt x="533" y="532"/>
                  </a:lnTo>
                  <a:close/>
                  <a:moveTo>
                    <a:pt x="372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177"/>
                  </a:lnTo>
                  <a:cubicBezTo>
                    <a:pt x="1" y="1382"/>
                    <a:pt x="168" y="1549"/>
                    <a:pt x="372" y="1549"/>
                  </a:cubicBezTo>
                  <a:lnTo>
                    <a:pt x="2153" y="1549"/>
                  </a:lnTo>
                  <a:cubicBezTo>
                    <a:pt x="2358" y="1549"/>
                    <a:pt x="2526" y="1382"/>
                    <a:pt x="2526" y="1177"/>
                  </a:cubicBezTo>
                  <a:lnTo>
                    <a:pt x="2526" y="372"/>
                  </a:lnTo>
                  <a:cubicBezTo>
                    <a:pt x="2526" y="167"/>
                    <a:pt x="2358" y="1"/>
                    <a:pt x="2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303;p64"/>
            <p:cNvSpPr/>
            <p:nvPr/>
          </p:nvSpPr>
          <p:spPr>
            <a:xfrm>
              <a:off x="1338807" y="1985342"/>
              <a:ext cx="56352" cy="17645"/>
            </a:xfrm>
            <a:custGeom>
              <a:avLst/>
              <a:gdLst/>
              <a:ahLst/>
              <a:cxnLst/>
              <a:rect l="l" t="t" r="r" b="b"/>
              <a:pathLst>
                <a:path w="1699" h="532" extrusionOk="0">
                  <a:moveTo>
                    <a:pt x="267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7" y="532"/>
                  </a:cubicBezTo>
                  <a:lnTo>
                    <a:pt x="1432" y="532"/>
                  </a:lnTo>
                  <a:cubicBezTo>
                    <a:pt x="1579" y="532"/>
                    <a:pt x="1698" y="413"/>
                    <a:pt x="1698" y="266"/>
                  </a:cubicBezTo>
                  <a:cubicBezTo>
                    <a:pt x="1698" y="119"/>
                    <a:pt x="1579" y="0"/>
                    <a:pt x="14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304;p64"/>
            <p:cNvSpPr/>
            <p:nvPr/>
          </p:nvSpPr>
          <p:spPr>
            <a:xfrm>
              <a:off x="1464446" y="198534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7" y="0"/>
                  </a:moveTo>
                  <a:cubicBezTo>
                    <a:pt x="197" y="0"/>
                    <a:pt x="128" y="29"/>
                    <a:pt x="79" y="78"/>
                  </a:cubicBezTo>
                  <a:cubicBezTo>
                    <a:pt x="29" y="127"/>
                    <a:pt x="1" y="196"/>
                    <a:pt x="1" y="266"/>
                  </a:cubicBezTo>
                  <a:cubicBezTo>
                    <a:pt x="1" y="336"/>
                    <a:pt x="29" y="404"/>
                    <a:pt x="79" y="454"/>
                  </a:cubicBezTo>
                  <a:cubicBezTo>
                    <a:pt x="128" y="503"/>
                    <a:pt x="197" y="532"/>
                    <a:pt x="267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4" y="78"/>
                  </a:cubicBezTo>
                  <a:cubicBezTo>
                    <a:pt x="405" y="29"/>
                    <a:pt x="336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305;p64"/>
            <p:cNvSpPr/>
            <p:nvPr/>
          </p:nvSpPr>
          <p:spPr>
            <a:xfrm>
              <a:off x="1499902" y="198534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0"/>
                  </a:moveTo>
                  <a:cubicBezTo>
                    <a:pt x="197" y="0"/>
                    <a:pt x="128" y="29"/>
                    <a:pt x="77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4"/>
                    <a:pt x="77" y="454"/>
                  </a:cubicBezTo>
                  <a:cubicBezTo>
                    <a:pt x="128" y="503"/>
                    <a:pt x="197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4" y="78"/>
                  </a:cubicBezTo>
                  <a:cubicBezTo>
                    <a:pt x="404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306;p64"/>
            <p:cNvSpPr/>
            <p:nvPr/>
          </p:nvSpPr>
          <p:spPr>
            <a:xfrm>
              <a:off x="1535358" y="1985342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5" y="0"/>
                  </a:moveTo>
                  <a:cubicBezTo>
                    <a:pt x="195" y="0"/>
                    <a:pt x="127" y="29"/>
                    <a:pt x="77" y="78"/>
                  </a:cubicBezTo>
                  <a:cubicBezTo>
                    <a:pt x="28" y="127"/>
                    <a:pt x="0" y="196"/>
                    <a:pt x="0" y="266"/>
                  </a:cubicBezTo>
                  <a:cubicBezTo>
                    <a:pt x="0" y="336"/>
                    <a:pt x="28" y="404"/>
                    <a:pt x="77" y="454"/>
                  </a:cubicBezTo>
                  <a:cubicBezTo>
                    <a:pt x="127" y="503"/>
                    <a:pt x="195" y="532"/>
                    <a:pt x="265" y="532"/>
                  </a:cubicBezTo>
                  <a:cubicBezTo>
                    <a:pt x="335" y="532"/>
                    <a:pt x="404" y="503"/>
                    <a:pt x="453" y="454"/>
                  </a:cubicBezTo>
                  <a:cubicBezTo>
                    <a:pt x="503" y="405"/>
                    <a:pt x="531" y="336"/>
                    <a:pt x="531" y="266"/>
                  </a:cubicBezTo>
                  <a:cubicBezTo>
                    <a:pt x="531" y="196"/>
                    <a:pt x="503" y="127"/>
                    <a:pt x="453" y="78"/>
                  </a:cubicBezTo>
                  <a:cubicBezTo>
                    <a:pt x="404" y="29"/>
                    <a:pt x="335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307;p64"/>
            <p:cNvSpPr/>
            <p:nvPr/>
          </p:nvSpPr>
          <p:spPr>
            <a:xfrm>
              <a:off x="1403186" y="1571776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6" y="0"/>
                    <a:pt x="128" y="28"/>
                    <a:pt x="79" y="78"/>
                  </a:cubicBezTo>
                  <a:cubicBezTo>
                    <a:pt x="28" y="128"/>
                    <a:pt x="0" y="195"/>
                    <a:pt x="0" y="266"/>
                  </a:cubicBezTo>
                  <a:cubicBezTo>
                    <a:pt x="0" y="336"/>
                    <a:pt x="28" y="405"/>
                    <a:pt x="79" y="454"/>
                  </a:cubicBezTo>
                  <a:cubicBezTo>
                    <a:pt x="128" y="503"/>
                    <a:pt x="197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5"/>
                    <a:pt x="504" y="128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308;p64"/>
            <p:cNvSpPr/>
            <p:nvPr/>
          </p:nvSpPr>
          <p:spPr>
            <a:xfrm>
              <a:off x="1438608" y="1571776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6" y="0"/>
                    <a:pt x="128" y="28"/>
                    <a:pt x="78" y="78"/>
                  </a:cubicBezTo>
                  <a:cubicBezTo>
                    <a:pt x="29" y="128"/>
                    <a:pt x="0" y="195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8" y="503"/>
                    <a:pt x="196" y="532"/>
                    <a:pt x="266" y="532"/>
                  </a:cubicBezTo>
                  <a:cubicBezTo>
                    <a:pt x="337" y="532"/>
                    <a:pt x="405" y="503"/>
                    <a:pt x="455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8"/>
                    <a:pt x="455" y="78"/>
                  </a:cubicBezTo>
                  <a:cubicBezTo>
                    <a:pt x="405" y="28"/>
                    <a:pt x="337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309;p64"/>
            <p:cNvSpPr/>
            <p:nvPr/>
          </p:nvSpPr>
          <p:spPr>
            <a:xfrm>
              <a:off x="1474065" y="1571776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0"/>
                  </a:moveTo>
                  <a:cubicBezTo>
                    <a:pt x="196" y="0"/>
                    <a:pt x="127" y="28"/>
                    <a:pt x="78" y="78"/>
                  </a:cubicBezTo>
                  <a:cubicBezTo>
                    <a:pt x="29" y="128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5"/>
                    <a:pt x="503" y="128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310;p64"/>
            <p:cNvSpPr/>
            <p:nvPr/>
          </p:nvSpPr>
          <p:spPr>
            <a:xfrm>
              <a:off x="1246535" y="1431577"/>
              <a:ext cx="525871" cy="601957"/>
            </a:xfrm>
            <a:custGeom>
              <a:avLst/>
              <a:gdLst/>
              <a:ahLst/>
              <a:cxnLst/>
              <a:rect l="l" t="t" r="r" b="b"/>
              <a:pathLst>
                <a:path w="15855" h="18149" extrusionOk="0">
                  <a:moveTo>
                    <a:pt x="6931" y="1864"/>
                  </a:moveTo>
                  <a:cubicBezTo>
                    <a:pt x="6946" y="1864"/>
                    <a:pt x="6963" y="1865"/>
                    <a:pt x="6978" y="1865"/>
                  </a:cubicBezTo>
                  <a:lnTo>
                    <a:pt x="6978" y="2585"/>
                  </a:lnTo>
                  <a:lnTo>
                    <a:pt x="5137" y="2585"/>
                  </a:lnTo>
                  <a:lnTo>
                    <a:pt x="5137" y="1865"/>
                  </a:lnTo>
                  <a:cubicBezTo>
                    <a:pt x="5153" y="1864"/>
                    <a:pt x="5169" y="1864"/>
                    <a:pt x="5185" y="1864"/>
                  </a:cubicBezTo>
                  <a:close/>
                  <a:moveTo>
                    <a:pt x="15323" y="532"/>
                  </a:moveTo>
                  <a:lnTo>
                    <a:pt x="15323" y="3925"/>
                  </a:lnTo>
                  <a:lnTo>
                    <a:pt x="11009" y="3925"/>
                  </a:lnTo>
                  <a:cubicBezTo>
                    <a:pt x="10933" y="3925"/>
                    <a:pt x="10860" y="3958"/>
                    <a:pt x="10809" y="4016"/>
                  </a:cubicBezTo>
                  <a:lnTo>
                    <a:pt x="10263" y="4640"/>
                  </a:lnTo>
                  <a:lnTo>
                    <a:pt x="10263" y="532"/>
                  </a:lnTo>
                  <a:close/>
                  <a:moveTo>
                    <a:pt x="11140" y="6825"/>
                  </a:moveTo>
                  <a:cubicBezTo>
                    <a:pt x="11384" y="6825"/>
                    <a:pt x="11583" y="7023"/>
                    <a:pt x="11583" y="7268"/>
                  </a:cubicBezTo>
                  <a:lnTo>
                    <a:pt x="11583" y="9382"/>
                  </a:lnTo>
                  <a:cubicBezTo>
                    <a:pt x="11583" y="9626"/>
                    <a:pt x="11384" y="9824"/>
                    <a:pt x="11140" y="9824"/>
                  </a:cubicBezTo>
                  <a:lnTo>
                    <a:pt x="10986" y="9824"/>
                  </a:lnTo>
                  <a:cubicBezTo>
                    <a:pt x="10995" y="9711"/>
                    <a:pt x="11000" y="9595"/>
                    <a:pt x="11000" y="9479"/>
                  </a:cubicBezTo>
                  <a:lnTo>
                    <a:pt x="11000" y="6825"/>
                  </a:lnTo>
                  <a:close/>
                  <a:moveTo>
                    <a:pt x="8826" y="5935"/>
                  </a:moveTo>
                  <a:cubicBezTo>
                    <a:pt x="9221" y="5935"/>
                    <a:pt x="9543" y="6256"/>
                    <a:pt x="9543" y="6651"/>
                  </a:cubicBezTo>
                  <a:lnTo>
                    <a:pt x="9543" y="9287"/>
                  </a:lnTo>
                  <a:cubicBezTo>
                    <a:pt x="9543" y="9681"/>
                    <a:pt x="9222" y="10003"/>
                    <a:pt x="8826" y="10003"/>
                  </a:cubicBezTo>
                  <a:lnTo>
                    <a:pt x="8245" y="10003"/>
                  </a:lnTo>
                  <a:cubicBezTo>
                    <a:pt x="8153" y="9545"/>
                    <a:pt x="7747" y="9200"/>
                    <a:pt x="7263" y="9200"/>
                  </a:cubicBezTo>
                  <a:lnTo>
                    <a:pt x="4940" y="9200"/>
                  </a:lnTo>
                  <a:cubicBezTo>
                    <a:pt x="4454" y="9200"/>
                    <a:pt x="4049" y="9545"/>
                    <a:pt x="3957" y="10003"/>
                  </a:cubicBezTo>
                  <a:lnTo>
                    <a:pt x="3376" y="10003"/>
                  </a:lnTo>
                  <a:cubicBezTo>
                    <a:pt x="2981" y="10003"/>
                    <a:pt x="2660" y="9681"/>
                    <a:pt x="2660" y="9287"/>
                  </a:cubicBezTo>
                  <a:lnTo>
                    <a:pt x="2660" y="6651"/>
                  </a:lnTo>
                  <a:cubicBezTo>
                    <a:pt x="2660" y="6256"/>
                    <a:pt x="2981" y="5935"/>
                    <a:pt x="3376" y="5935"/>
                  </a:cubicBezTo>
                  <a:close/>
                  <a:moveTo>
                    <a:pt x="7263" y="9731"/>
                  </a:moveTo>
                  <a:cubicBezTo>
                    <a:pt x="7522" y="9731"/>
                    <a:pt x="7734" y="9942"/>
                    <a:pt x="7734" y="10202"/>
                  </a:cubicBezTo>
                  <a:cubicBezTo>
                    <a:pt x="7734" y="10462"/>
                    <a:pt x="7522" y="10673"/>
                    <a:pt x="7263" y="10673"/>
                  </a:cubicBezTo>
                  <a:lnTo>
                    <a:pt x="4940" y="10673"/>
                  </a:lnTo>
                  <a:cubicBezTo>
                    <a:pt x="4680" y="10673"/>
                    <a:pt x="4469" y="10462"/>
                    <a:pt x="4469" y="10202"/>
                  </a:cubicBezTo>
                  <a:cubicBezTo>
                    <a:pt x="4469" y="9942"/>
                    <a:pt x="4680" y="9731"/>
                    <a:pt x="4940" y="9731"/>
                  </a:cubicBezTo>
                  <a:close/>
                  <a:moveTo>
                    <a:pt x="2619" y="2962"/>
                  </a:moveTo>
                  <a:lnTo>
                    <a:pt x="2619" y="5660"/>
                  </a:lnTo>
                  <a:cubicBezTo>
                    <a:pt x="2321" y="5889"/>
                    <a:pt x="2128" y="6248"/>
                    <a:pt x="2128" y="6651"/>
                  </a:cubicBezTo>
                  <a:lnTo>
                    <a:pt x="2128" y="9287"/>
                  </a:lnTo>
                  <a:cubicBezTo>
                    <a:pt x="2128" y="9691"/>
                    <a:pt x="2321" y="10050"/>
                    <a:pt x="2619" y="10278"/>
                  </a:cubicBezTo>
                  <a:lnTo>
                    <a:pt x="2619" y="11900"/>
                  </a:lnTo>
                  <a:cubicBezTo>
                    <a:pt x="2017" y="11269"/>
                    <a:pt x="1646" y="10417"/>
                    <a:pt x="1646" y="9479"/>
                  </a:cubicBezTo>
                  <a:lnTo>
                    <a:pt x="1646" y="5383"/>
                  </a:lnTo>
                  <a:cubicBezTo>
                    <a:pt x="1646" y="4446"/>
                    <a:pt x="2017" y="3594"/>
                    <a:pt x="2619" y="2962"/>
                  </a:cubicBezTo>
                  <a:close/>
                  <a:moveTo>
                    <a:pt x="7510" y="1911"/>
                  </a:moveTo>
                  <a:cubicBezTo>
                    <a:pt x="8044" y="1999"/>
                    <a:pt x="8539" y="2207"/>
                    <a:pt x="8965" y="2506"/>
                  </a:cubicBezTo>
                  <a:lnTo>
                    <a:pt x="8965" y="3403"/>
                  </a:lnTo>
                  <a:cubicBezTo>
                    <a:pt x="8965" y="3550"/>
                    <a:pt x="9083" y="3669"/>
                    <a:pt x="9230" y="3669"/>
                  </a:cubicBezTo>
                  <a:cubicBezTo>
                    <a:pt x="9378" y="3669"/>
                    <a:pt x="9496" y="3550"/>
                    <a:pt x="9496" y="3403"/>
                  </a:cubicBezTo>
                  <a:lnTo>
                    <a:pt x="9496" y="2962"/>
                  </a:lnTo>
                  <a:cubicBezTo>
                    <a:pt x="9579" y="3050"/>
                    <a:pt x="9657" y="3140"/>
                    <a:pt x="9730" y="3234"/>
                  </a:cubicBezTo>
                  <a:lnTo>
                    <a:pt x="9730" y="5128"/>
                  </a:lnTo>
                  <a:cubicBezTo>
                    <a:pt x="9730" y="5386"/>
                    <a:pt x="9898" y="5503"/>
                    <a:pt x="10054" y="5503"/>
                  </a:cubicBezTo>
                  <a:cubicBezTo>
                    <a:pt x="10126" y="5503"/>
                    <a:pt x="10235" y="5478"/>
                    <a:pt x="10340" y="5358"/>
                  </a:cubicBezTo>
                  <a:lnTo>
                    <a:pt x="10464" y="5216"/>
                  </a:lnTo>
                  <a:cubicBezTo>
                    <a:pt x="10467" y="5272"/>
                    <a:pt x="10468" y="5327"/>
                    <a:pt x="10468" y="5383"/>
                  </a:cubicBezTo>
                  <a:lnTo>
                    <a:pt x="10468" y="9479"/>
                  </a:lnTo>
                  <a:lnTo>
                    <a:pt x="10469" y="9479"/>
                  </a:lnTo>
                  <a:cubicBezTo>
                    <a:pt x="10469" y="10416"/>
                    <a:pt x="10098" y="11269"/>
                    <a:pt x="9497" y="11900"/>
                  </a:cubicBezTo>
                  <a:lnTo>
                    <a:pt x="9497" y="10339"/>
                  </a:lnTo>
                  <a:cubicBezTo>
                    <a:pt x="9844" y="10117"/>
                    <a:pt x="10075" y="9729"/>
                    <a:pt x="10075" y="9286"/>
                  </a:cubicBezTo>
                  <a:lnTo>
                    <a:pt x="10075" y="6651"/>
                  </a:lnTo>
                  <a:cubicBezTo>
                    <a:pt x="10075" y="6210"/>
                    <a:pt x="9844" y="5821"/>
                    <a:pt x="9497" y="5599"/>
                  </a:cubicBezTo>
                  <a:lnTo>
                    <a:pt x="9497" y="4892"/>
                  </a:lnTo>
                  <a:cubicBezTo>
                    <a:pt x="9497" y="4745"/>
                    <a:pt x="9378" y="4626"/>
                    <a:pt x="9231" y="4626"/>
                  </a:cubicBezTo>
                  <a:cubicBezTo>
                    <a:pt x="9083" y="4626"/>
                    <a:pt x="8965" y="4745"/>
                    <a:pt x="8965" y="4892"/>
                  </a:cubicBezTo>
                  <a:lnTo>
                    <a:pt x="8965" y="5411"/>
                  </a:lnTo>
                  <a:cubicBezTo>
                    <a:pt x="8919" y="5406"/>
                    <a:pt x="8873" y="5403"/>
                    <a:pt x="8826" y="5403"/>
                  </a:cubicBezTo>
                  <a:lnTo>
                    <a:pt x="3376" y="5403"/>
                  </a:lnTo>
                  <a:cubicBezTo>
                    <a:pt x="3299" y="5403"/>
                    <a:pt x="3223" y="5410"/>
                    <a:pt x="3151" y="5424"/>
                  </a:cubicBezTo>
                  <a:lnTo>
                    <a:pt x="3151" y="2504"/>
                  </a:lnTo>
                  <a:cubicBezTo>
                    <a:pt x="3577" y="2207"/>
                    <a:pt x="4070" y="1999"/>
                    <a:pt x="4605" y="1911"/>
                  </a:cubicBezTo>
                  <a:lnTo>
                    <a:pt x="4605" y="2608"/>
                  </a:lnTo>
                  <a:cubicBezTo>
                    <a:pt x="4605" y="2888"/>
                    <a:pt x="4833" y="3115"/>
                    <a:pt x="5114" y="3115"/>
                  </a:cubicBezTo>
                  <a:lnTo>
                    <a:pt x="7001" y="3115"/>
                  </a:lnTo>
                  <a:cubicBezTo>
                    <a:pt x="7282" y="3115"/>
                    <a:pt x="7510" y="2887"/>
                    <a:pt x="7510" y="2608"/>
                  </a:cubicBezTo>
                  <a:lnTo>
                    <a:pt x="7510" y="1911"/>
                  </a:lnTo>
                  <a:close/>
                  <a:moveTo>
                    <a:pt x="3151" y="10514"/>
                  </a:moveTo>
                  <a:cubicBezTo>
                    <a:pt x="3223" y="10527"/>
                    <a:pt x="3299" y="10535"/>
                    <a:pt x="3376" y="10535"/>
                  </a:cubicBezTo>
                  <a:lnTo>
                    <a:pt x="3993" y="10535"/>
                  </a:lnTo>
                  <a:cubicBezTo>
                    <a:pt x="4131" y="10925"/>
                    <a:pt x="4504" y="11205"/>
                    <a:pt x="4939" y="11205"/>
                  </a:cubicBezTo>
                  <a:lnTo>
                    <a:pt x="7263" y="11205"/>
                  </a:lnTo>
                  <a:cubicBezTo>
                    <a:pt x="7699" y="11205"/>
                    <a:pt x="8071" y="10925"/>
                    <a:pt x="8208" y="10535"/>
                  </a:cubicBezTo>
                  <a:lnTo>
                    <a:pt x="8826" y="10535"/>
                  </a:lnTo>
                  <a:cubicBezTo>
                    <a:pt x="8873" y="10535"/>
                    <a:pt x="8919" y="10533"/>
                    <a:pt x="8965" y="10527"/>
                  </a:cubicBezTo>
                  <a:lnTo>
                    <a:pt x="8965" y="12357"/>
                  </a:lnTo>
                  <a:cubicBezTo>
                    <a:pt x="8389" y="12761"/>
                    <a:pt x="7688" y="12999"/>
                    <a:pt x="6931" y="12999"/>
                  </a:cubicBezTo>
                  <a:lnTo>
                    <a:pt x="5185" y="12999"/>
                  </a:lnTo>
                  <a:cubicBezTo>
                    <a:pt x="4428" y="12999"/>
                    <a:pt x="3727" y="12761"/>
                    <a:pt x="3151" y="12357"/>
                  </a:cubicBezTo>
                  <a:lnTo>
                    <a:pt x="3151" y="10514"/>
                  </a:lnTo>
                  <a:close/>
                  <a:moveTo>
                    <a:pt x="7516" y="13489"/>
                  </a:moveTo>
                  <a:lnTo>
                    <a:pt x="7516" y="14261"/>
                  </a:lnTo>
                  <a:lnTo>
                    <a:pt x="4599" y="14261"/>
                  </a:lnTo>
                  <a:lnTo>
                    <a:pt x="4599" y="13489"/>
                  </a:lnTo>
                  <a:cubicBezTo>
                    <a:pt x="4790" y="13515"/>
                    <a:pt x="4986" y="13531"/>
                    <a:pt x="5185" y="13531"/>
                  </a:cubicBezTo>
                  <a:lnTo>
                    <a:pt x="6931" y="13531"/>
                  </a:lnTo>
                  <a:cubicBezTo>
                    <a:pt x="7129" y="13531"/>
                    <a:pt x="7325" y="13515"/>
                    <a:pt x="7516" y="13489"/>
                  </a:cubicBezTo>
                  <a:close/>
                  <a:moveTo>
                    <a:pt x="9365" y="16295"/>
                  </a:moveTo>
                  <a:cubicBezTo>
                    <a:pt x="9631" y="16295"/>
                    <a:pt x="9849" y="16509"/>
                    <a:pt x="9849" y="16774"/>
                  </a:cubicBezTo>
                  <a:lnTo>
                    <a:pt x="9849" y="17618"/>
                  </a:lnTo>
                  <a:lnTo>
                    <a:pt x="2267" y="17618"/>
                  </a:lnTo>
                  <a:lnTo>
                    <a:pt x="2267" y="16774"/>
                  </a:lnTo>
                  <a:cubicBezTo>
                    <a:pt x="2267" y="16509"/>
                    <a:pt x="2483" y="16295"/>
                    <a:pt x="2750" y="16295"/>
                  </a:cubicBezTo>
                  <a:close/>
                  <a:moveTo>
                    <a:pt x="10215" y="0"/>
                  </a:moveTo>
                  <a:cubicBezTo>
                    <a:pt x="9948" y="0"/>
                    <a:pt x="9731" y="217"/>
                    <a:pt x="9731" y="484"/>
                  </a:cubicBezTo>
                  <a:lnTo>
                    <a:pt x="9731" y="2447"/>
                  </a:lnTo>
                  <a:cubicBezTo>
                    <a:pt x="9001" y="1757"/>
                    <a:pt x="8014" y="1332"/>
                    <a:pt x="6931" y="1332"/>
                  </a:cubicBezTo>
                  <a:lnTo>
                    <a:pt x="5185" y="1332"/>
                  </a:lnTo>
                  <a:cubicBezTo>
                    <a:pt x="2940" y="1332"/>
                    <a:pt x="1115" y="3149"/>
                    <a:pt x="1115" y="5383"/>
                  </a:cubicBezTo>
                  <a:lnTo>
                    <a:pt x="1115" y="6293"/>
                  </a:lnTo>
                  <a:lnTo>
                    <a:pt x="975" y="6293"/>
                  </a:lnTo>
                  <a:cubicBezTo>
                    <a:pt x="438" y="6293"/>
                    <a:pt x="0" y="6731"/>
                    <a:pt x="0" y="7268"/>
                  </a:cubicBezTo>
                  <a:lnTo>
                    <a:pt x="0" y="7657"/>
                  </a:lnTo>
                  <a:cubicBezTo>
                    <a:pt x="0" y="7803"/>
                    <a:pt x="120" y="7923"/>
                    <a:pt x="266" y="7923"/>
                  </a:cubicBezTo>
                  <a:cubicBezTo>
                    <a:pt x="413" y="7923"/>
                    <a:pt x="532" y="7803"/>
                    <a:pt x="532" y="7657"/>
                  </a:cubicBezTo>
                  <a:lnTo>
                    <a:pt x="532" y="7269"/>
                  </a:lnTo>
                  <a:cubicBezTo>
                    <a:pt x="532" y="7024"/>
                    <a:pt x="730" y="6825"/>
                    <a:pt x="975" y="6825"/>
                  </a:cubicBezTo>
                  <a:lnTo>
                    <a:pt x="1115" y="6825"/>
                  </a:lnTo>
                  <a:lnTo>
                    <a:pt x="1115" y="9479"/>
                  </a:lnTo>
                  <a:cubicBezTo>
                    <a:pt x="1115" y="9595"/>
                    <a:pt x="1120" y="9711"/>
                    <a:pt x="1130" y="9825"/>
                  </a:cubicBezTo>
                  <a:lnTo>
                    <a:pt x="975" y="9825"/>
                  </a:lnTo>
                  <a:cubicBezTo>
                    <a:pt x="730" y="9825"/>
                    <a:pt x="532" y="9626"/>
                    <a:pt x="532" y="9382"/>
                  </a:cubicBezTo>
                  <a:lnTo>
                    <a:pt x="532" y="9040"/>
                  </a:lnTo>
                  <a:cubicBezTo>
                    <a:pt x="532" y="8893"/>
                    <a:pt x="413" y="8774"/>
                    <a:pt x="266" y="8774"/>
                  </a:cubicBezTo>
                  <a:cubicBezTo>
                    <a:pt x="120" y="8774"/>
                    <a:pt x="0" y="8893"/>
                    <a:pt x="0" y="9040"/>
                  </a:cubicBezTo>
                  <a:lnTo>
                    <a:pt x="0" y="9382"/>
                  </a:lnTo>
                  <a:cubicBezTo>
                    <a:pt x="0" y="9920"/>
                    <a:pt x="438" y="10356"/>
                    <a:pt x="975" y="10356"/>
                  </a:cubicBezTo>
                  <a:lnTo>
                    <a:pt x="1211" y="10356"/>
                  </a:lnTo>
                  <a:cubicBezTo>
                    <a:pt x="1534" y="11808"/>
                    <a:pt x="2642" y="12970"/>
                    <a:pt x="4067" y="13376"/>
                  </a:cubicBezTo>
                  <a:lnTo>
                    <a:pt x="4067" y="14261"/>
                  </a:lnTo>
                  <a:lnTo>
                    <a:pt x="1363" y="14261"/>
                  </a:lnTo>
                  <a:cubicBezTo>
                    <a:pt x="630" y="14261"/>
                    <a:pt x="33" y="14854"/>
                    <a:pt x="33" y="15585"/>
                  </a:cubicBezTo>
                  <a:lnTo>
                    <a:pt x="33" y="17883"/>
                  </a:lnTo>
                  <a:cubicBezTo>
                    <a:pt x="33" y="18030"/>
                    <a:pt x="152" y="18149"/>
                    <a:pt x="299" y="18149"/>
                  </a:cubicBezTo>
                  <a:lnTo>
                    <a:pt x="11816" y="18149"/>
                  </a:lnTo>
                  <a:cubicBezTo>
                    <a:pt x="11963" y="18149"/>
                    <a:pt x="12082" y="18030"/>
                    <a:pt x="12082" y="17883"/>
                  </a:cubicBezTo>
                  <a:lnTo>
                    <a:pt x="12082" y="15585"/>
                  </a:lnTo>
                  <a:cubicBezTo>
                    <a:pt x="12082" y="14854"/>
                    <a:pt x="11486" y="14261"/>
                    <a:pt x="10753" y="14261"/>
                  </a:cubicBezTo>
                  <a:lnTo>
                    <a:pt x="10054" y="14261"/>
                  </a:lnTo>
                  <a:cubicBezTo>
                    <a:pt x="9908" y="14261"/>
                    <a:pt x="9788" y="14380"/>
                    <a:pt x="9788" y="14527"/>
                  </a:cubicBezTo>
                  <a:cubicBezTo>
                    <a:pt x="9788" y="14673"/>
                    <a:pt x="9908" y="14793"/>
                    <a:pt x="10054" y="14793"/>
                  </a:cubicBezTo>
                  <a:lnTo>
                    <a:pt x="10753" y="14793"/>
                  </a:lnTo>
                  <a:cubicBezTo>
                    <a:pt x="11192" y="14793"/>
                    <a:pt x="11550" y="15148"/>
                    <a:pt x="11550" y="15584"/>
                  </a:cubicBezTo>
                  <a:lnTo>
                    <a:pt x="11550" y="17617"/>
                  </a:lnTo>
                  <a:lnTo>
                    <a:pt x="10380" y="17617"/>
                  </a:lnTo>
                  <a:lnTo>
                    <a:pt x="10380" y="16774"/>
                  </a:lnTo>
                  <a:cubicBezTo>
                    <a:pt x="10380" y="16216"/>
                    <a:pt x="9925" y="15762"/>
                    <a:pt x="9364" y="15762"/>
                  </a:cubicBezTo>
                  <a:lnTo>
                    <a:pt x="2750" y="15762"/>
                  </a:lnTo>
                  <a:cubicBezTo>
                    <a:pt x="2191" y="15762"/>
                    <a:pt x="1735" y="16216"/>
                    <a:pt x="1735" y="16774"/>
                  </a:cubicBezTo>
                  <a:lnTo>
                    <a:pt x="1735" y="17617"/>
                  </a:lnTo>
                  <a:lnTo>
                    <a:pt x="564" y="17617"/>
                  </a:lnTo>
                  <a:lnTo>
                    <a:pt x="564" y="15584"/>
                  </a:lnTo>
                  <a:cubicBezTo>
                    <a:pt x="564" y="15148"/>
                    <a:pt x="923" y="14793"/>
                    <a:pt x="1363" y="14793"/>
                  </a:cubicBezTo>
                  <a:lnTo>
                    <a:pt x="8495" y="14793"/>
                  </a:lnTo>
                  <a:cubicBezTo>
                    <a:pt x="8642" y="14793"/>
                    <a:pt x="8761" y="14673"/>
                    <a:pt x="8761" y="14527"/>
                  </a:cubicBezTo>
                  <a:cubicBezTo>
                    <a:pt x="8761" y="14380"/>
                    <a:pt x="8642" y="14261"/>
                    <a:pt x="8495" y="14261"/>
                  </a:cubicBezTo>
                  <a:lnTo>
                    <a:pt x="8048" y="14261"/>
                  </a:lnTo>
                  <a:lnTo>
                    <a:pt x="8048" y="13375"/>
                  </a:lnTo>
                  <a:cubicBezTo>
                    <a:pt x="9473" y="12969"/>
                    <a:pt x="10581" y="11808"/>
                    <a:pt x="10904" y="10356"/>
                  </a:cubicBezTo>
                  <a:lnTo>
                    <a:pt x="11140" y="10356"/>
                  </a:lnTo>
                  <a:cubicBezTo>
                    <a:pt x="11678" y="10356"/>
                    <a:pt x="12115" y="9919"/>
                    <a:pt x="12115" y="9382"/>
                  </a:cubicBezTo>
                  <a:lnTo>
                    <a:pt x="12115" y="7268"/>
                  </a:lnTo>
                  <a:cubicBezTo>
                    <a:pt x="12115" y="6731"/>
                    <a:pt x="11678" y="6293"/>
                    <a:pt x="11140" y="6293"/>
                  </a:cubicBezTo>
                  <a:lnTo>
                    <a:pt x="11001" y="6293"/>
                  </a:lnTo>
                  <a:lnTo>
                    <a:pt x="11001" y="5383"/>
                  </a:lnTo>
                  <a:cubicBezTo>
                    <a:pt x="11001" y="5142"/>
                    <a:pt x="10978" y="4906"/>
                    <a:pt x="10937" y="4676"/>
                  </a:cubicBezTo>
                  <a:lnTo>
                    <a:pt x="11130" y="4457"/>
                  </a:lnTo>
                  <a:lnTo>
                    <a:pt x="15370" y="4457"/>
                  </a:lnTo>
                  <a:cubicBezTo>
                    <a:pt x="15637" y="4457"/>
                    <a:pt x="15854" y="4240"/>
                    <a:pt x="15854" y="3973"/>
                  </a:cubicBezTo>
                  <a:lnTo>
                    <a:pt x="15854" y="484"/>
                  </a:lnTo>
                  <a:cubicBezTo>
                    <a:pt x="15854" y="217"/>
                    <a:pt x="15637" y="0"/>
                    <a:pt x="15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311;p64"/>
            <p:cNvSpPr/>
            <p:nvPr/>
          </p:nvSpPr>
          <p:spPr>
            <a:xfrm>
              <a:off x="1696552" y="1465541"/>
              <a:ext cx="39934" cy="17678"/>
            </a:xfrm>
            <a:custGeom>
              <a:avLst/>
              <a:gdLst/>
              <a:ahLst/>
              <a:cxnLst/>
              <a:rect l="l" t="t" r="r" b="b"/>
              <a:pathLst>
                <a:path w="1204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937" y="533"/>
                  </a:lnTo>
                  <a:cubicBezTo>
                    <a:pt x="1084" y="533"/>
                    <a:pt x="1203" y="414"/>
                    <a:pt x="1203" y="267"/>
                  </a:cubicBezTo>
                  <a:cubicBezTo>
                    <a:pt x="1203" y="120"/>
                    <a:pt x="1084" y="1"/>
                    <a:pt x="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312;p64"/>
            <p:cNvSpPr/>
            <p:nvPr/>
          </p:nvSpPr>
          <p:spPr>
            <a:xfrm>
              <a:off x="1605209" y="1495922"/>
              <a:ext cx="131277" cy="17678"/>
            </a:xfrm>
            <a:custGeom>
              <a:avLst/>
              <a:gdLst/>
              <a:ahLst/>
              <a:cxnLst/>
              <a:rect l="l" t="t" r="r" b="b"/>
              <a:pathLst>
                <a:path w="3958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3691" y="533"/>
                  </a:lnTo>
                  <a:cubicBezTo>
                    <a:pt x="3838" y="533"/>
                    <a:pt x="3957" y="414"/>
                    <a:pt x="3957" y="267"/>
                  </a:cubicBezTo>
                  <a:cubicBezTo>
                    <a:pt x="3957" y="120"/>
                    <a:pt x="3838" y="1"/>
                    <a:pt x="3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313;p64"/>
            <p:cNvSpPr/>
            <p:nvPr/>
          </p:nvSpPr>
          <p:spPr>
            <a:xfrm>
              <a:off x="1605209" y="1527730"/>
              <a:ext cx="131277" cy="17678"/>
            </a:xfrm>
            <a:custGeom>
              <a:avLst/>
              <a:gdLst/>
              <a:ahLst/>
              <a:cxnLst/>
              <a:rect l="l" t="t" r="r" b="b"/>
              <a:pathLst>
                <a:path w="3958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3691" y="533"/>
                  </a:lnTo>
                  <a:cubicBezTo>
                    <a:pt x="3838" y="533"/>
                    <a:pt x="3957" y="414"/>
                    <a:pt x="3957" y="267"/>
                  </a:cubicBezTo>
                  <a:cubicBezTo>
                    <a:pt x="3957" y="120"/>
                    <a:pt x="3838" y="1"/>
                    <a:pt x="3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314;p64"/>
            <p:cNvSpPr/>
            <p:nvPr/>
          </p:nvSpPr>
          <p:spPr>
            <a:xfrm>
              <a:off x="1605209" y="1465541"/>
              <a:ext cx="79768" cy="17678"/>
            </a:xfrm>
            <a:custGeom>
              <a:avLst/>
              <a:gdLst/>
              <a:ahLst/>
              <a:cxnLst/>
              <a:rect l="l" t="t" r="r" b="b"/>
              <a:pathLst>
                <a:path w="2405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2139" y="533"/>
                  </a:lnTo>
                  <a:cubicBezTo>
                    <a:pt x="2286" y="533"/>
                    <a:pt x="2405" y="414"/>
                    <a:pt x="2405" y="267"/>
                  </a:cubicBezTo>
                  <a:cubicBezTo>
                    <a:pt x="2405" y="120"/>
                    <a:pt x="2286" y="1"/>
                    <a:pt x="2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2497;p64"/>
          <p:cNvGrpSpPr/>
          <p:nvPr/>
        </p:nvGrpSpPr>
        <p:grpSpPr>
          <a:xfrm>
            <a:off x="2568510" y="1841172"/>
            <a:ext cx="536674" cy="506189"/>
            <a:chOff x="4002290" y="2305475"/>
            <a:chExt cx="601990" cy="567794"/>
          </a:xfrm>
        </p:grpSpPr>
        <p:sp>
          <p:nvSpPr>
            <p:cNvPr id="94" name="Google Shape;2498;p64"/>
            <p:cNvSpPr/>
            <p:nvPr/>
          </p:nvSpPr>
          <p:spPr>
            <a:xfrm>
              <a:off x="4123717" y="2467995"/>
              <a:ext cx="36086" cy="55058"/>
            </a:xfrm>
            <a:custGeom>
              <a:avLst/>
              <a:gdLst/>
              <a:ahLst/>
              <a:cxnLst/>
              <a:rect l="l" t="t" r="r" b="b"/>
              <a:pathLst>
                <a:path w="1088" h="1660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1039"/>
                  </a:lnTo>
                  <a:cubicBezTo>
                    <a:pt x="1" y="1381"/>
                    <a:pt x="244" y="1659"/>
                    <a:pt x="544" y="1659"/>
                  </a:cubicBezTo>
                  <a:lnTo>
                    <a:pt x="821" y="1659"/>
                  </a:lnTo>
                  <a:cubicBezTo>
                    <a:pt x="968" y="1659"/>
                    <a:pt x="1087" y="1540"/>
                    <a:pt x="1087" y="1393"/>
                  </a:cubicBezTo>
                  <a:cubicBezTo>
                    <a:pt x="1087" y="1247"/>
                    <a:pt x="968" y="1128"/>
                    <a:pt x="821" y="1128"/>
                  </a:cubicBezTo>
                  <a:lnTo>
                    <a:pt x="559" y="1128"/>
                  </a:lnTo>
                  <a:cubicBezTo>
                    <a:pt x="549" y="1116"/>
                    <a:pt x="533" y="1085"/>
                    <a:pt x="533" y="1039"/>
                  </a:cubicBezTo>
                  <a:lnTo>
                    <a:pt x="533" y="265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499;p64"/>
            <p:cNvSpPr/>
            <p:nvPr/>
          </p:nvSpPr>
          <p:spPr>
            <a:xfrm>
              <a:off x="4077382" y="2453269"/>
              <a:ext cx="17678" cy="39337"/>
            </a:xfrm>
            <a:custGeom>
              <a:avLst/>
              <a:gdLst/>
              <a:ahLst/>
              <a:cxnLst/>
              <a:rect l="l" t="t" r="r" b="b"/>
              <a:pathLst>
                <a:path w="533" h="1186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lnTo>
                    <a:pt x="0" y="920"/>
                  </a:lnTo>
                  <a:cubicBezTo>
                    <a:pt x="0" y="1066"/>
                    <a:pt x="120" y="1185"/>
                    <a:pt x="266" y="1185"/>
                  </a:cubicBezTo>
                  <a:cubicBezTo>
                    <a:pt x="413" y="1185"/>
                    <a:pt x="532" y="1066"/>
                    <a:pt x="532" y="920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500;p64"/>
            <p:cNvSpPr/>
            <p:nvPr/>
          </p:nvSpPr>
          <p:spPr>
            <a:xfrm>
              <a:off x="4180002" y="2453269"/>
              <a:ext cx="17645" cy="39337"/>
            </a:xfrm>
            <a:custGeom>
              <a:avLst/>
              <a:gdLst/>
              <a:ahLst/>
              <a:cxnLst/>
              <a:rect l="l" t="t" r="r" b="b"/>
              <a:pathLst>
                <a:path w="532" h="1186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920"/>
                  </a:lnTo>
                  <a:cubicBezTo>
                    <a:pt x="0" y="1066"/>
                    <a:pt x="119" y="1185"/>
                    <a:pt x="266" y="1185"/>
                  </a:cubicBezTo>
                  <a:cubicBezTo>
                    <a:pt x="413" y="1185"/>
                    <a:pt x="532" y="1066"/>
                    <a:pt x="532" y="920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501;p64"/>
            <p:cNvSpPr/>
            <p:nvPr/>
          </p:nvSpPr>
          <p:spPr>
            <a:xfrm>
              <a:off x="4093733" y="2536884"/>
              <a:ext cx="87595" cy="31708"/>
            </a:xfrm>
            <a:custGeom>
              <a:avLst/>
              <a:gdLst/>
              <a:ahLst/>
              <a:cxnLst/>
              <a:rect l="l" t="t" r="r" b="b"/>
              <a:pathLst>
                <a:path w="2641" h="956" extrusionOk="0">
                  <a:moveTo>
                    <a:pt x="292" y="1"/>
                  </a:moveTo>
                  <a:cubicBezTo>
                    <a:pt x="224" y="1"/>
                    <a:pt x="156" y="26"/>
                    <a:pt x="104" y="78"/>
                  </a:cubicBezTo>
                  <a:cubicBezTo>
                    <a:pt x="0" y="183"/>
                    <a:pt x="1" y="350"/>
                    <a:pt x="105" y="454"/>
                  </a:cubicBezTo>
                  <a:cubicBezTo>
                    <a:pt x="440" y="789"/>
                    <a:pt x="880" y="955"/>
                    <a:pt x="1321" y="955"/>
                  </a:cubicBezTo>
                  <a:cubicBezTo>
                    <a:pt x="1760" y="955"/>
                    <a:pt x="2201" y="789"/>
                    <a:pt x="2535" y="454"/>
                  </a:cubicBezTo>
                  <a:cubicBezTo>
                    <a:pt x="2640" y="350"/>
                    <a:pt x="2640" y="183"/>
                    <a:pt x="2536" y="78"/>
                  </a:cubicBezTo>
                  <a:cubicBezTo>
                    <a:pt x="2485" y="26"/>
                    <a:pt x="2416" y="1"/>
                    <a:pt x="2348" y="1"/>
                  </a:cubicBezTo>
                  <a:cubicBezTo>
                    <a:pt x="2280" y="1"/>
                    <a:pt x="2212" y="26"/>
                    <a:pt x="2161" y="78"/>
                  </a:cubicBezTo>
                  <a:cubicBezTo>
                    <a:pt x="1929" y="309"/>
                    <a:pt x="1625" y="424"/>
                    <a:pt x="1321" y="424"/>
                  </a:cubicBezTo>
                  <a:cubicBezTo>
                    <a:pt x="1016" y="424"/>
                    <a:pt x="712" y="309"/>
                    <a:pt x="480" y="78"/>
                  </a:cubicBezTo>
                  <a:cubicBezTo>
                    <a:pt x="428" y="26"/>
                    <a:pt x="360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502;p64"/>
            <p:cNvSpPr/>
            <p:nvPr/>
          </p:nvSpPr>
          <p:spPr>
            <a:xfrm>
              <a:off x="4002290" y="2305475"/>
              <a:ext cx="601990" cy="567794"/>
            </a:xfrm>
            <a:custGeom>
              <a:avLst/>
              <a:gdLst/>
              <a:ahLst/>
              <a:cxnLst/>
              <a:rect l="l" t="t" r="r" b="b"/>
              <a:pathLst>
                <a:path w="18150" h="17119" extrusionOk="0">
                  <a:moveTo>
                    <a:pt x="4172" y="532"/>
                  </a:moveTo>
                  <a:cubicBezTo>
                    <a:pt x="4485" y="532"/>
                    <a:pt x="4740" y="785"/>
                    <a:pt x="4740" y="1096"/>
                  </a:cubicBezTo>
                  <a:lnTo>
                    <a:pt x="4740" y="1406"/>
                  </a:lnTo>
                  <a:cubicBezTo>
                    <a:pt x="4515" y="1393"/>
                    <a:pt x="4296" y="1389"/>
                    <a:pt x="4093" y="1389"/>
                  </a:cubicBezTo>
                  <a:lnTo>
                    <a:pt x="4061" y="1389"/>
                  </a:lnTo>
                  <a:cubicBezTo>
                    <a:pt x="3375" y="1389"/>
                    <a:pt x="2506" y="1430"/>
                    <a:pt x="1870" y="1751"/>
                  </a:cubicBezTo>
                  <a:cubicBezTo>
                    <a:pt x="1687" y="1844"/>
                    <a:pt x="1531" y="1955"/>
                    <a:pt x="1398" y="2087"/>
                  </a:cubicBezTo>
                  <a:lnTo>
                    <a:pt x="1398" y="1096"/>
                  </a:lnTo>
                  <a:cubicBezTo>
                    <a:pt x="1398" y="785"/>
                    <a:pt x="1653" y="532"/>
                    <a:pt x="1966" y="532"/>
                  </a:cubicBezTo>
                  <a:close/>
                  <a:moveTo>
                    <a:pt x="5558" y="891"/>
                  </a:moveTo>
                  <a:cubicBezTo>
                    <a:pt x="6219" y="891"/>
                    <a:pt x="6756" y="1426"/>
                    <a:pt x="6756" y="2083"/>
                  </a:cubicBezTo>
                  <a:lnTo>
                    <a:pt x="6756" y="2087"/>
                  </a:lnTo>
                  <a:cubicBezTo>
                    <a:pt x="6623" y="1955"/>
                    <a:pt x="6467" y="1844"/>
                    <a:pt x="6284" y="1751"/>
                  </a:cubicBezTo>
                  <a:cubicBezTo>
                    <a:pt x="5984" y="1600"/>
                    <a:pt x="5632" y="1511"/>
                    <a:pt x="5272" y="1460"/>
                  </a:cubicBezTo>
                  <a:lnTo>
                    <a:pt x="5272" y="1096"/>
                  </a:lnTo>
                  <a:cubicBezTo>
                    <a:pt x="5272" y="1040"/>
                    <a:pt x="5267" y="983"/>
                    <a:pt x="5258" y="929"/>
                  </a:cubicBezTo>
                  <a:cubicBezTo>
                    <a:pt x="5356" y="904"/>
                    <a:pt x="5456" y="891"/>
                    <a:pt x="5558" y="891"/>
                  </a:cubicBezTo>
                  <a:close/>
                  <a:moveTo>
                    <a:pt x="7537" y="2592"/>
                  </a:moveTo>
                  <a:lnTo>
                    <a:pt x="7537" y="3178"/>
                  </a:lnTo>
                  <a:lnTo>
                    <a:pt x="7288" y="3178"/>
                  </a:lnTo>
                  <a:lnTo>
                    <a:pt x="7288" y="2592"/>
                  </a:lnTo>
                  <a:close/>
                  <a:moveTo>
                    <a:pt x="14299" y="5359"/>
                  </a:moveTo>
                  <a:lnTo>
                    <a:pt x="14299" y="5731"/>
                  </a:lnTo>
                  <a:lnTo>
                    <a:pt x="13120" y="5731"/>
                  </a:lnTo>
                  <a:lnTo>
                    <a:pt x="13120" y="5359"/>
                  </a:lnTo>
                  <a:close/>
                  <a:moveTo>
                    <a:pt x="866" y="5052"/>
                  </a:moveTo>
                  <a:lnTo>
                    <a:pt x="866" y="6047"/>
                  </a:lnTo>
                  <a:cubicBezTo>
                    <a:pt x="866" y="6113"/>
                    <a:pt x="868" y="6178"/>
                    <a:pt x="872" y="6243"/>
                  </a:cubicBezTo>
                  <a:cubicBezTo>
                    <a:pt x="671" y="6141"/>
                    <a:pt x="532" y="5933"/>
                    <a:pt x="532" y="5694"/>
                  </a:cubicBezTo>
                  <a:lnTo>
                    <a:pt x="532" y="5598"/>
                  </a:lnTo>
                  <a:cubicBezTo>
                    <a:pt x="532" y="5360"/>
                    <a:pt x="668" y="5155"/>
                    <a:pt x="866" y="5052"/>
                  </a:cubicBezTo>
                  <a:close/>
                  <a:moveTo>
                    <a:pt x="7288" y="5052"/>
                  </a:moveTo>
                  <a:cubicBezTo>
                    <a:pt x="7486" y="5155"/>
                    <a:pt x="7622" y="5360"/>
                    <a:pt x="7622" y="5598"/>
                  </a:cubicBezTo>
                  <a:lnTo>
                    <a:pt x="7622" y="5694"/>
                  </a:lnTo>
                  <a:cubicBezTo>
                    <a:pt x="7622" y="5933"/>
                    <a:pt x="7483" y="6141"/>
                    <a:pt x="7282" y="6243"/>
                  </a:cubicBezTo>
                  <a:cubicBezTo>
                    <a:pt x="7286" y="6178"/>
                    <a:pt x="7288" y="6113"/>
                    <a:pt x="7288" y="6046"/>
                  </a:cubicBezTo>
                  <a:lnTo>
                    <a:pt x="7288" y="5052"/>
                  </a:lnTo>
                  <a:close/>
                  <a:moveTo>
                    <a:pt x="10076" y="7666"/>
                  </a:moveTo>
                  <a:cubicBezTo>
                    <a:pt x="10074" y="7720"/>
                    <a:pt x="10072" y="7773"/>
                    <a:pt x="10072" y="7826"/>
                  </a:cubicBezTo>
                  <a:lnTo>
                    <a:pt x="10072" y="8252"/>
                  </a:lnTo>
                  <a:lnTo>
                    <a:pt x="9810" y="8252"/>
                  </a:lnTo>
                  <a:lnTo>
                    <a:pt x="9810" y="7666"/>
                  </a:lnTo>
                  <a:close/>
                  <a:moveTo>
                    <a:pt x="16096" y="8462"/>
                  </a:moveTo>
                  <a:cubicBezTo>
                    <a:pt x="16123" y="8462"/>
                    <a:pt x="16147" y="8485"/>
                    <a:pt x="16147" y="8512"/>
                  </a:cubicBezTo>
                  <a:lnTo>
                    <a:pt x="16147" y="8626"/>
                  </a:lnTo>
                  <a:lnTo>
                    <a:pt x="11272" y="8626"/>
                  </a:lnTo>
                  <a:lnTo>
                    <a:pt x="11272" y="8512"/>
                  </a:lnTo>
                  <a:cubicBezTo>
                    <a:pt x="11272" y="8485"/>
                    <a:pt x="11295" y="8462"/>
                    <a:pt x="11323" y="8462"/>
                  </a:cubicBezTo>
                  <a:close/>
                  <a:moveTo>
                    <a:pt x="4093" y="1921"/>
                  </a:moveTo>
                  <a:cubicBezTo>
                    <a:pt x="6035" y="1921"/>
                    <a:pt x="6756" y="2357"/>
                    <a:pt x="6756" y="3530"/>
                  </a:cubicBezTo>
                  <a:lnTo>
                    <a:pt x="6756" y="6046"/>
                  </a:lnTo>
                  <a:cubicBezTo>
                    <a:pt x="6756" y="7508"/>
                    <a:pt x="5561" y="8697"/>
                    <a:pt x="4093" y="8697"/>
                  </a:cubicBezTo>
                  <a:lnTo>
                    <a:pt x="4061" y="8697"/>
                  </a:lnTo>
                  <a:cubicBezTo>
                    <a:pt x="2592" y="8697"/>
                    <a:pt x="1398" y="7508"/>
                    <a:pt x="1398" y="6046"/>
                  </a:cubicBezTo>
                  <a:lnTo>
                    <a:pt x="1398" y="3530"/>
                  </a:lnTo>
                  <a:cubicBezTo>
                    <a:pt x="1398" y="2357"/>
                    <a:pt x="2120" y="1921"/>
                    <a:pt x="4061" y="1921"/>
                  </a:cubicBezTo>
                  <a:close/>
                  <a:moveTo>
                    <a:pt x="16147" y="9158"/>
                  </a:moveTo>
                  <a:lnTo>
                    <a:pt x="16147" y="11196"/>
                  </a:lnTo>
                  <a:cubicBezTo>
                    <a:pt x="16147" y="11224"/>
                    <a:pt x="16123" y="11246"/>
                    <a:pt x="16096" y="11246"/>
                  </a:cubicBezTo>
                  <a:lnTo>
                    <a:pt x="11323" y="11246"/>
                  </a:lnTo>
                  <a:cubicBezTo>
                    <a:pt x="11295" y="11246"/>
                    <a:pt x="11272" y="11224"/>
                    <a:pt x="11272" y="11196"/>
                  </a:cubicBezTo>
                  <a:lnTo>
                    <a:pt x="11272" y="9158"/>
                  </a:lnTo>
                  <a:close/>
                  <a:moveTo>
                    <a:pt x="10072" y="9350"/>
                  </a:moveTo>
                  <a:lnTo>
                    <a:pt x="10072" y="10784"/>
                  </a:lnTo>
                  <a:cubicBezTo>
                    <a:pt x="10072" y="10966"/>
                    <a:pt x="10089" y="11144"/>
                    <a:pt x="10120" y="11316"/>
                  </a:cubicBezTo>
                  <a:cubicBezTo>
                    <a:pt x="9935" y="11263"/>
                    <a:pt x="9801" y="11092"/>
                    <a:pt x="9801" y="10891"/>
                  </a:cubicBezTo>
                  <a:lnTo>
                    <a:pt x="9801" y="9759"/>
                  </a:lnTo>
                  <a:cubicBezTo>
                    <a:pt x="9801" y="9576"/>
                    <a:pt x="9913" y="9418"/>
                    <a:pt x="10072" y="9350"/>
                  </a:cubicBezTo>
                  <a:close/>
                  <a:moveTo>
                    <a:pt x="17346" y="9350"/>
                  </a:moveTo>
                  <a:cubicBezTo>
                    <a:pt x="17505" y="9418"/>
                    <a:pt x="17618" y="9575"/>
                    <a:pt x="17618" y="9759"/>
                  </a:cubicBezTo>
                  <a:lnTo>
                    <a:pt x="17618" y="10891"/>
                  </a:lnTo>
                  <a:cubicBezTo>
                    <a:pt x="17618" y="11092"/>
                    <a:pt x="17483" y="11263"/>
                    <a:pt x="17298" y="11316"/>
                  </a:cubicBezTo>
                  <a:cubicBezTo>
                    <a:pt x="17329" y="11144"/>
                    <a:pt x="17346" y="10966"/>
                    <a:pt x="17346" y="10784"/>
                  </a:cubicBezTo>
                  <a:lnTo>
                    <a:pt x="17346" y="9350"/>
                  </a:lnTo>
                  <a:close/>
                  <a:moveTo>
                    <a:pt x="11721" y="5765"/>
                  </a:moveTo>
                  <a:lnTo>
                    <a:pt x="11721" y="7930"/>
                  </a:lnTo>
                  <a:lnTo>
                    <a:pt x="11323" y="7930"/>
                  </a:lnTo>
                  <a:cubicBezTo>
                    <a:pt x="11001" y="7930"/>
                    <a:pt x="10740" y="8191"/>
                    <a:pt x="10740" y="8512"/>
                  </a:cubicBezTo>
                  <a:lnTo>
                    <a:pt x="10740" y="11196"/>
                  </a:lnTo>
                  <a:cubicBezTo>
                    <a:pt x="10740" y="11518"/>
                    <a:pt x="11001" y="11778"/>
                    <a:pt x="11323" y="11778"/>
                  </a:cubicBezTo>
                  <a:lnTo>
                    <a:pt x="11721" y="11778"/>
                  </a:lnTo>
                  <a:lnTo>
                    <a:pt x="11721" y="12845"/>
                  </a:lnTo>
                  <a:cubicBezTo>
                    <a:pt x="11048" y="12404"/>
                    <a:pt x="10604" y="11645"/>
                    <a:pt x="10604" y="10784"/>
                  </a:cubicBezTo>
                  <a:lnTo>
                    <a:pt x="10604" y="7826"/>
                  </a:lnTo>
                  <a:cubicBezTo>
                    <a:pt x="10604" y="6966"/>
                    <a:pt x="11048" y="6207"/>
                    <a:pt x="11721" y="5765"/>
                  </a:cubicBezTo>
                  <a:close/>
                  <a:moveTo>
                    <a:pt x="14831" y="5408"/>
                  </a:moveTo>
                  <a:cubicBezTo>
                    <a:pt x="14945" y="5431"/>
                    <a:pt x="15058" y="5463"/>
                    <a:pt x="15165" y="5501"/>
                  </a:cubicBezTo>
                  <a:lnTo>
                    <a:pt x="15165" y="6150"/>
                  </a:lnTo>
                  <a:cubicBezTo>
                    <a:pt x="15165" y="6297"/>
                    <a:pt x="15285" y="6415"/>
                    <a:pt x="15431" y="6415"/>
                  </a:cubicBezTo>
                  <a:cubicBezTo>
                    <a:pt x="15578" y="6415"/>
                    <a:pt x="15697" y="6295"/>
                    <a:pt x="15697" y="6150"/>
                  </a:cubicBezTo>
                  <a:lnTo>
                    <a:pt x="15697" y="5765"/>
                  </a:lnTo>
                  <a:cubicBezTo>
                    <a:pt x="16370" y="6207"/>
                    <a:pt x="16815" y="6966"/>
                    <a:pt x="16815" y="7826"/>
                  </a:cubicBezTo>
                  <a:lnTo>
                    <a:pt x="16815" y="10784"/>
                  </a:lnTo>
                  <a:cubicBezTo>
                    <a:pt x="16815" y="11645"/>
                    <a:pt x="16370" y="12404"/>
                    <a:pt x="15697" y="12845"/>
                  </a:cubicBezTo>
                  <a:lnTo>
                    <a:pt x="15697" y="11778"/>
                  </a:lnTo>
                  <a:lnTo>
                    <a:pt x="16096" y="11778"/>
                  </a:lnTo>
                  <a:cubicBezTo>
                    <a:pt x="16417" y="11778"/>
                    <a:pt x="16679" y="11518"/>
                    <a:pt x="16679" y="11196"/>
                  </a:cubicBezTo>
                  <a:lnTo>
                    <a:pt x="16679" y="8512"/>
                  </a:lnTo>
                  <a:cubicBezTo>
                    <a:pt x="16679" y="8191"/>
                    <a:pt x="16417" y="7930"/>
                    <a:pt x="16096" y="7930"/>
                  </a:cubicBezTo>
                  <a:lnTo>
                    <a:pt x="15697" y="7930"/>
                  </a:lnTo>
                  <a:lnTo>
                    <a:pt x="15697" y="7603"/>
                  </a:lnTo>
                  <a:cubicBezTo>
                    <a:pt x="15697" y="7456"/>
                    <a:pt x="15578" y="7337"/>
                    <a:pt x="15431" y="7337"/>
                  </a:cubicBezTo>
                  <a:cubicBezTo>
                    <a:pt x="15285" y="7337"/>
                    <a:pt x="15165" y="7456"/>
                    <a:pt x="15165" y="7603"/>
                  </a:cubicBezTo>
                  <a:lnTo>
                    <a:pt x="15165" y="7930"/>
                  </a:lnTo>
                  <a:lnTo>
                    <a:pt x="12253" y="7930"/>
                  </a:lnTo>
                  <a:lnTo>
                    <a:pt x="12253" y="5501"/>
                  </a:lnTo>
                  <a:cubicBezTo>
                    <a:pt x="12361" y="5463"/>
                    <a:pt x="12473" y="5431"/>
                    <a:pt x="12588" y="5408"/>
                  </a:cubicBezTo>
                  <a:lnTo>
                    <a:pt x="12588" y="5822"/>
                  </a:lnTo>
                  <a:cubicBezTo>
                    <a:pt x="12588" y="6066"/>
                    <a:pt x="12787" y="6263"/>
                    <a:pt x="13029" y="6263"/>
                  </a:cubicBezTo>
                  <a:lnTo>
                    <a:pt x="14389" y="6263"/>
                  </a:lnTo>
                  <a:cubicBezTo>
                    <a:pt x="14633" y="6263"/>
                    <a:pt x="14831" y="6066"/>
                    <a:pt x="14831" y="5822"/>
                  </a:cubicBezTo>
                  <a:lnTo>
                    <a:pt x="14831" y="5408"/>
                  </a:lnTo>
                  <a:close/>
                  <a:moveTo>
                    <a:pt x="15165" y="11778"/>
                  </a:moveTo>
                  <a:lnTo>
                    <a:pt x="15165" y="13110"/>
                  </a:lnTo>
                  <a:cubicBezTo>
                    <a:pt x="14907" y="13201"/>
                    <a:pt x="14628" y="13252"/>
                    <a:pt x="14339" y="13252"/>
                  </a:cubicBezTo>
                  <a:lnTo>
                    <a:pt x="13080" y="13252"/>
                  </a:lnTo>
                  <a:cubicBezTo>
                    <a:pt x="12790" y="13252"/>
                    <a:pt x="12511" y="13201"/>
                    <a:pt x="12253" y="13110"/>
                  </a:cubicBezTo>
                  <a:lnTo>
                    <a:pt x="12253" y="11778"/>
                  </a:lnTo>
                  <a:close/>
                  <a:moveTo>
                    <a:pt x="14686" y="13763"/>
                  </a:moveTo>
                  <a:lnTo>
                    <a:pt x="14686" y="14163"/>
                  </a:lnTo>
                  <a:lnTo>
                    <a:pt x="12732" y="14163"/>
                  </a:lnTo>
                  <a:lnTo>
                    <a:pt x="12732" y="13763"/>
                  </a:lnTo>
                  <a:cubicBezTo>
                    <a:pt x="12846" y="13775"/>
                    <a:pt x="12962" y="13784"/>
                    <a:pt x="13080" y="13784"/>
                  </a:cubicBezTo>
                  <a:lnTo>
                    <a:pt x="14339" y="13784"/>
                  </a:lnTo>
                  <a:cubicBezTo>
                    <a:pt x="14456" y="13784"/>
                    <a:pt x="14572" y="13775"/>
                    <a:pt x="14686" y="13763"/>
                  </a:cubicBezTo>
                  <a:close/>
                  <a:moveTo>
                    <a:pt x="16094" y="15780"/>
                  </a:moveTo>
                  <a:cubicBezTo>
                    <a:pt x="16245" y="15780"/>
                    <a:pt x="16368" y="15902"/>
                    <a:pt x="16368" y="16052"/>
                  </a:cubicBezTo>
                  <a:lnTo>
                    <a:pt x="16368" y="16588"/>
                  </a:lnTo>
                  <a:lnTo>
                    <a:pt x="11050" y="16588"/>
                  </a:lnTo>
                  <a:lnTo>
                    <a:pt x="11050" y="16052"/>
                  </a:lnTo>
                  <a:cubicBezTo>
                    <a:pt x="11050" y="15902"/>
                    <a:pt x="11174" y="15780"/>
                    <a:pt x="11324" y="15780"/>
                  </a:cubicBezTo>
                  <a:close/>
                  <a:moveTo>
                    <a:pt x="1965" y="1"/>
                  </a:moveTo>
                  <a:cubicBezTo>
                    <a:pt x="1359" y="1"/>
                    <a:pt x="866" y="491"/>
                    <a:pt x="866" y="1096"/>
                  </a:cubicBezTo>
                  <a:lnTo>
                    <a:pt x="866" y="4485"/>
                  </a:lnTo>
                  <a:cubicBezTo>
                    <a:pt x="369" y="4613"/>
                    <a:pt x="1" y="5062"/>
                    <a:pt x="1" y="5597"/>
                  </a:cubicBezTo>
                  <a:lnTo>
                    <a:pt x="1" y="5693"/>
                  </a:lnTo>
                  <a:cubicBezTo>
                    <a:pt x="1" y="6263"/>
                    <a:pt x="417" y="6736"/>
                    <a:pt x="964" y="6826"/>
                  </a:cubicBezTo>
                  <a:cubicBezTo>
                    <a:pt x="1208" y="7789"/>
                    <a:pt x="1894" y="8579"/>
                    <a:pt x="2794" y="8968"/>
                  </a:cubicBezTo>
                  <a:lnTo>
                    <a:pt x="2794" y="9309"/>
                  </a:lnTo>
                  <a:lnTo>
                    <a:pt x="1198" y="9309"/>
                  </a:lnTo>
                  <a:cubicBezTo>
                    <a:pt x="577" y="9309"/>
                    <a:pt x="70" y="9813"/>
                    <a:pt x="70" y="10433"/>
                  </a:cubicBezTo>
                  <a:lnTo>
                    <a:pt x="70" y="11353"/>
                  </a:lnTo>
                  <a:cubicBezTo>
                    <a:pt x="70" y="11549"/>
                    <a:pt x="229" y="11708"/>
                    <a:pt x="426" y="11708"/>
                  </a:cubicBezTo>
                  <a:lnTo>
                    <a:pt x="4913" y="11708"/>
                  </a:lnTo>
                  <a:cubicBezTo>
                    <a:pt x="5060" y="11708"/>
                    <a:pt x="5179" y="11589"/>
                    <a:pt x="5179" y="11443"/>
                  </a:cubicBezTo>
                  <a:cubicBezTo>
                    <a:pt x="5179" y="11296"/>
                    <a:pt x="5060" y="11177"/>
                    <a:pt x="4913" y="11177"/>
                  </a:cubicBezTo>
                  <a:lnTo>
                    <a:pt x="602" y="11177"/>
                  </a:lnTo>
                  <a:lnTo>
                    <a:pt x="602" y="10433"/>
                  </a:lnTo>
                  <a:cubicBezTo>
                    <a:pt x="602" y="10107"/>
                    <a:pt x="869" y="9841"/>
                    <a:pt x="1198" y="9841"/>
                  </a:cubicBezTo>
                  <a:lnTo>
                    <a:pt x="3060" y="9841"/>
                  </a:lnTo>
                  <a:cubicBezTo>
                    <a:pt x="3207" y="9841"/>
                    <a:pt x="3326" y="9722"/>
                    <a:pt x="3326" y="9575"/>
                  </a:cubicBezTo>
                  <a:lnTo>
                    <a:pt x="3326" y="9144"/>
                  </a:lnTo>
                  <a:cubicBezTo>
                    <a:pt x="3562" y="9200"/>
                    <a:pt x="3808" y="9229"/>
                    <a:pt x="4061" y="9229"/>
                  </a:cubicBezTo>
                  <a:lnTo>
                    <a:pt x="4093" y="9229"/>
                  </a:lnTo>
                  <a:cubicBezTo>
                    <a:pt x="4346" y="9229"/>
                    <a:pt x="4592" y="9200"/>
                    <a:pt x="4828" y="9144"/>
                  </a:cubicBezTo>
                  <a:lnTo>
                    <a:pt x="4828" y="9575"/>
                  </a:lnTo>
                  <a:cubicBezTo>
                    <a:pt x="4828" y="9722"/>
                    <a:pt x="4947" y="9841"/>
                    <a:pt x="5094" y="9841"/>
                  </a:cubicBezTo>
                  <a:lnTo>
                    <a:pt x="6957" y="9841"/>
                  </a:lnTo>
                  <a:cubicBezTo>
                    <a:pt x="7285" y="9841"/>
                    <a:pt x="7552" y="10107"/>
                    <a:pt x="7552" y="10433"/>
                  </a:cubicBezTo>
                  <a:lnTo>
                    <a:pt x="7552" y="11177"/>
                  </a:lnTo>
                  <a:lnTo>
                    <a:pt x="6437" y="11177"/>
                  </a:lnTo>
                  <a:cubicBezTo>
                    <a:pt x="6290" y="11177"/>
                    <a:pt x="6171" y="11296"/>
                    <a:pt x="6171" y="11443"/>
                  </a:cubicBezTo>
                  <a:cubicBezTo>
                    <a:pt x="6171" y="11589"/>
                    <a:pt x="6290" y="11708"/>
                    <a:pt x="6437" y="11708"/>
                  </a:cubicBezTo>
                  <a:lnTo>
                    <a:pt x="7729" y="11708"/>
                  </a:lnTo>
                  <a:cubicBezTo>
                    <a:pt x="7925" y="11708"/>
                    <a:pt x="8084" y="11549"/>
                    <a:pt x="8084" y="11353"/>
                  </a:cubicBezTo>
                  <a:lnTo>
                    <a:pt x="8084" y="10433"/>
                  </a:lnTo>
                  <a:cubicBezTo>
                    <a:pt x="8084" y="9813"/>
                    <a:pt x="7578" y="9309"/>
                    <a:pt x="6957" y="9309"/>
                  </a:cubicBezTo>
                  <a:lnTo>
                    <a:pt x="5360" y="9309"/>
                  </a:lnTo>
                  <a:lnTo>
                    <a:pt x="5360" y="8968"/>
                  </a:lnTo>
                  <a:cubicBezTo>
                    <a:pt x="6260" y="8579"/>
                    <a:pt x="6946" y="7789"/>
                    <a:pt x="7191" y="6826"/>
                  </a:cubicBezTo>
                  <a:cubicBezTo>
                    <a:pt x="7737" y="6736"/>
                    <a:pt x="8154" y="6263"/>
                    <a:pt x="8154" y="5693"/>
                  </a:cubicBezTo>
                  <a:lnTo>
                    <a:pt x="8154" y="5597"/>
                  </a:lnTo>
                  <a:cubicBezTo>
                    <a:pt x="8154" y="5062"/>
                    <a:pt x="7785" y="4613"/>
                    <a:pt x="7288" y="4485"/>
                  </a:cubicBezTo>
                  <a:lnTo>
                    <a:pt x="7288" y="3710"/>
                  </a:lnTo>
                  <a:lnTo>
                    <a:pt x="7626" y="3710"/>
                  </a:lnTo>
                  <a:cubicBezTo>
                    <a:pt x="7870" y="3710"/>
                    <a:pt x="8069" y="3512"/>
                    <a:pt x="8069" y="3268"/>
                  </a:cubicBezTo>
                  <a:lnTo>
                    <a:pt x="8069" y="3175"/>
                  </a:lnTo>
                  <a:lnTo>
                    <a:pt x="8459" y="3175"/>
                  </a:lnTo>
                  <a:lnTo>
                    <a:pt x="8459" y="7721"/>
                  </a:lnTo>
                  <a:cubicBezTo>
                    <a:pt x="8459" y="7965"/>
                    <a:pt x="8657" y="8163"/>
                    <a:pt x="8901" y="8163"/>
                  </a:cubicBezTo>
                  <a:lnTo>
                    <a:pt x="9277" y="8163"/>
                  </a:lnTo>
                  <a:lnTo>
                    <a:pt x="9277" y="8342"/>
                  </a:lnTo>
                  <a:cubicBezTo>
                    <a:pt x="9277" y="8586"/>
                    <a:pt x="9476" y="8784"/>
                    <a:pt x="9721" y="8784"/>
                  </a:cubicBezTo>
                  <a:lnTo>
                    <a:pt x="10072" y="8784"/>
                  </a:lnTo>
                  <a:lnTo>
                    <a:pt x="10072" y="8800"/>
                  </a:lnTo>
                  <a:cubicBezTo>
                    <a:pt x="9616" y="8881"/>
                    <a:pt x="9268" y="9280"/>
                    <a:pt x="9268" y="9759"/>
                  </a:cubicBezTo>
                  <a:lnTo>
                    <a:pt x="9268" y="10891"/>
                  </a:lnTo>
                  <a:cubicBezTo>
                    <a:pt x="9268" y="11428"/>
                    <a:pt x="9705" y="11866"/>
                    <a:pt x="10243" y="11866"/>
                  </a:cubicBezTo>
                  <a:lnTo>
                    <a:pt x="10275" y="11866"/>
                  </a:lnTo>
                  <a:cubicBezTo>
                    <a:pt x="10607" y="12718"/>
                    <a:pt x="11317" y="13382"/>
                    <a:pt x="12200" y="13652"/>
                  </a:cubicBezTo>
                  <a:lnTo>
                    <a:pt x="12200" y="14163"/>
                  </a:lnTo>
                  <a:lnTo>
                    <a:pt x="10324" y="14163"/>
                  </a:lnTo>
                  <a:cubicBezTo>
                    <a:pt x="9755" y="14163"/>
                    <a:pt x="9291" y="14624"/>
                    <a:pt x="9291" y="15193"/>
                  </a:cubicBezTo>
                  <a:lnTo>
                    <a:pt x="9291" y="16852"/>
                  </a:lnTo>
                  <a:cubicBezTo>
                    <a:pt x="9291" y="17000"/>
                    <a:pt x="9411" y="17118"/>
                    <a:pt x="9557" y="17118"/>
                  </a:cubicBezTo>
                  <a:lnTo>
                    <a:pt x="17860" y="17118"/>
                  </a:lnTo>
                  <a:cubicBezTo>
                    <a:pt x="18008" y="17118"/>
                    <a:pt x="18126" y="16999"/>
                    <a:pt x="18126" y="16852"/>
                  </a:cubicBezTo>
                  <a:lnTo>
                    <a:pt x="18126" y="15193"/>
                  </a:lnTo>
                  <a:cubicBezTo>
                    <a:pt x="18126" y="14625"/>
                    <a:pt x="17663" y="14163"/>
                    <a:pt x="17094" y="14163"/>
                  </a:cubicBezTo>
                  <a:lnTo>
                    <a:pt x="16788" y="14163"/>
                  </a:lnTo>
                  <a:cubicBezTo>
                    <a:pt x="16641" y="14163"/>
                    <a:pt x="16522" y="14281"/>
                    <a:pt x="16522" y="14428"/>
                  </a:cubicBezTo>
                  <a:cubicBezTo>
                    <a:pt x="16522" y="14575"/>
                    <a:pt x="16641" y="14694"/>
                    <a:pt x="16788" y="14694"/>
                  </a:cubicBezTo>
                  <a:lnTo>
                    <a:pt x="17094" y="14694"/>
                  </a:lnTo>
                  <a:cubicBezTo>
                    <a:pt x="17370" y="14694"/>
                    <a:pt x="17594" y="14918"/>
                    <a:pt x="17594" y="15193"/>
                  </a:cubicBezTo>
                  <a:lnTo>
                    <a:pt x="17594" y="16587"/>
                  </a:lnTo>
                  <a:lnTo>
                    <a:pt x="16899" y="16587"/>
                  </a:lnTo>
                  <a:lnTo>
                    <a:pt x="16899" y="16052"/>
                  </a:lnTo>
                  <a:cubicBezTo>
                    <a:pt x="16899" y="15608"/>
                    <a:pt x="16537" y="15248"/>
                    <a:pt x="16094" y="15248"/>
                  </a:cubicBezTo>
                  <a:lnTo>
                    <a:pt x="11324" y="15248"/>
                  </a:lnTo>
                  <a:cubicBezTo>
                    <a:pt x="10880" y="15248"/>
                    <a:pt x="10518" y="15608"/>
                    <a:pt x="10518" y="16052"/>
                  </a:cubicBezTo>
                  <a:lnTo>
                    <a:pt x="10518" y="16587"/>
                  </a:lnTo>
                  <a:lnTo>
                    <a:pt x="9823" y="16587"/>
                  </a:lnTo>
                  <a:lnTo>
                    <a:pt x="9823" y="15193"/>
                  </a:lnTo>
                  <a:cubicBezTo>
                    <a:pt x="9823" y="14918"/>
                    <a:pt x="10048" y="14694"/>
                    <a:pt x="10324" y="14694"/>
                  </a:cubicBezTo>
                  <a:lnTo>
                    <a:pt x="15406" y="14694"/>
                  </a:lnTo>
                  <a:cubicBezTo>
                    <a:pt x="15553" y="14694"/>
                    <a:pt x="15672" y="14575"/>
                    <a:pt x="15672" y="14428"/>
                  </a:cubicBezTo>
                  <a:cubicBezTo>
                    <a:pt x="15672" y="14281"/>
                    <a:pt x="15553" y="14163"/>
                    <a:pt x="15406" y="14163"/>
                  </a:cubicBezTo>
                  <a:lnTo>
                    <a:pt x="15218" y="14163"/>
                  </a:lnTo>
                  <a:lnTo>
                    <a:pt x="15218" y="13652"/>
                  </a:lnTo>
                  <a:cubicBezTo>
                    <a:pt x="16101" y="13383"/>
                    <a:pt x="16811" y="12718"/>
                    <a:pt x="17143" y="11866"/>
                  </a:cubicBezTo>
                  <a:lnTo>
                    <a:pt x="17175" y="11866"/>
                  </a:lnTo>
                  <a:cubicBezTo>
                    <a:pt x="17712" y="11866"/>
                    <a:pt x="18149" y="11428"/>
                    <a:pt x="18149" y="10891"/>
                  </a:cubicBezTo>
                  <a:lnTo>
                    <a:pt x="18149" y="9759"/>
                  </a:lnTo>
                  <a:cubicBezTo>
                    <a:pt x="18149" y="9280"/>
                    <a:pt x="17802" y="8881"/>
                    <a:pt x="17346" y="8800"/>
                  </a:cubicBezTo>
                  <a:lnTo>
                    <a:pt x="17346" y="7826"/>
                  </a:lnTo>
                  <a:cubicBezTo>
                    <a:pt x="17346" y="6173"/>
                    <a:pt x="15997" y="4827"/>
                    <a:pt x="14338" y="4827"/>
                  </a:cubicBezTo>
                  <a:lnTo>
                    <a:pt x="13080" y="4827"/>
                  </a:lnTo>
                  <a:cubicBezTo>
                    <a:pt x="11660" y="4827"/>
                    <a:pt x="10468" y="5813"/>
                    <a:pt x="10153" y="7134"/>
                  </a:cubicBezTo>
                  <a:lnTo>
                    <a:pt x="9721" y="7134"/>
                  </a:lnTo>
                  <a:cubicBezTo>
                    <a:pt x="9476" y="7134"/>
                    <a:pt x="9278" y="7334"/>
                    <a:pt x="9278" y="7578"/>
                  </a:cubicBezTo>
                  <a:lnTo>
                    <a:pt x="9278" y="7631"/>
                  </a:lnTo>
                  <a:lnTo>
                    <a:pt x="8991" y="7631"/>
                  </a:lnTo>
                  <a:lnTo>
                    <a:pt x="8991" y="3087"/>
                  </a:lnTo>
                  <a:cubicBezTo>
                    <a:pt x="8991" y="2843"/>
                    <a:pt x="8791" y="2643"/>
                    <a:pt x="8547" y="2643"/>
                  </a:cubicBezTo>
                  <a:lnTo>
                    <a:pt x="8069" y="2643"/>
                  </a:lnTo>
                  <a:lnTo>
                    <a:pt x="8069" y="2503"/>
                  </a:lnTo>
                  <a:cubicBezTo>
                    <a:pt x="8069" y="2258"/>
                    <a:pt x="7870" y="2060"/>
                    <a:pt x="7626" y="2060"/>
                  </a:cubicBezTo>
                  <a:lnTo>
                    <a:pt x="7287" y="2060"/>
                  </a:lnTo>
                  <a:cubicBezTo>
                    <a:pt x="7275" y="1120"/>
                    <a:pt x="6505" y="359"/>
                    <a:pt x="5558" y="359"/>
                  </a:cubicBezTo>
                  <a:cubicBezTo>
                    <a:pt x="5386" y="359"/>
                    <a:pt x="5214" y="386"/>
                    <a:pt x="5049" y="437"/>
                  </a:cubicBezTo>
                  <a:cubicBezTo>
                    <a:pt x="4849" y="172"/>
                    <a:pt x="4529" y="1"/>
                    <a:pt x="4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503;p64"/>
            <p:cNvSpPr/>
            <p:nvPr/>
          </p:nvSpPr>
          <p:spPr>
            <a:xfrm>
              <a:off x="4384911" y="2616752"/>
              <a:ext cx="63980" cy="42852"/>
            </a:xfrm>
            <a:custGeom>
              <a:avLst/>
              <a:gdLst/>
              <a:ahLst/>
              <a:cxnLst/>
              <a:rect l="l" t="t" r="r" b="b"/>
              <a:pathLst>
                <a:path w="1929" h="1292" extrusionOk="0">
                  <a:moveTo>
                    <a:pt x="1396" y="533"/>
                  </a:moveTo>
                  <a:lnTo>
                    <a:pt x="1396" y="760"/>
                  </a:lnTo>
                  <a:lnTo>
                    <a:pt x="532" y="760"/>
                  </a:lnTo>
                  <a:lnTo>
                    <a:pt x="532" y="533"/>
                  </a:lnTo>
                  <a:close/>
                  <a:moveTo>
                    <a:pt x="373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920"/>
                  </a:lnTo>
                  <a:cubicBezTo>
                    <a:pt x="1" y="1125"/>
                    <a:pt x="167" y="1292"/>
                    <a:pt x="373" y="1292"/>
                  </a:cubicBezTo>
                  <a:lnTo>
                    <a:pt x="1556" y="1292"/>
                  </a:lnTo>
                  <a:cubicBezTo>
                    <a:pt x="1762" y="1292"/>
                    <a:pt x="1928" y="1125"/>
                    <a:pt x="1928" y="920"/>
                  </a:cubicBezTo>
                  <a:lnTo>
                    <a:pt x="1928" y="373"/>
                  </a:lnTo>
                  <a:cubicBezTo>
                    <a:pt x="1928" y="168"/>
                    <a:pt x="1762" y="1"/>
                    <a:pt x="1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504;p64"/>
            <p:cNvSpPr/>
            <p:nvPr/>
          </p:nvSpPr>
          <p:spPr>
            <a:xfrm>
              <a:off x="4465077" y="2616752"/>
              <a:ext cx="64013" cy="42852"/>
            </a:xfrm>
            <a:custGeom>
              <a:avLst/>
              <a:gdLst/>
              <a:ahLst/>
              <a:cxnLst/>
              <a:rect l="l" t="t" r="r" b="b"/>
              <a:pathLst>
                <a:path w="1930" h="1292" extrusionOk="0">
                  <a:moveTo>
                    <a:pt x="1397" y="533"/>
                  </a:moveTo>
                  <a:lnTo>
                    <a:pt x="1397" y="760"/>
                  </a:lnTo>
                  <a:lnTo>
                    <a:pt x="533" y="760"/>
                  </a:lnTo>
                  <a:lnTo>
                    <a:pt x="533" y="533"/>
                  </a:lnTo>
                  <a:close/>
                  <a:moveTo>
                    <a:pt x="373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920"/>
                  </a:lnTo>
                  <a:cubicBezTo>
                    <a:pt x="1" y="1125"/>
                    <a:pt x="167" y="1292"/>
                    <a:pt x="373" y="1292"/>
                  </a:cubicBezTo>
                  <a:lnTo>
                    <a:pt x="1556" y="1292"/>
                  </a:lnTo>
                  <a:cubicBezTo>
                    <a:pt x="1762" y="1292"/>
                    <a:pt x="1929" y="1125"/>
                    <a:pt x="1929" y="920"/>
                  </a:cubicBezTo>
                  <a:lnTo>
                    <a:pt x="1929" y="373"/>
                  </a:lnTo>
                  <a:cubicBezTo>
                    <a:pt x="1929" y="168"/>
                    <a:pt x="1762" y="1"/>
                    <a:pt x="1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505;p64"/>
            <p:cNvSpPr/>
            <p:nvPr/>
          </p:nvSpPr>
          <p:spPr>
            <a:xfrm>
              <a:off x="4376221" y="2833567"/>
              <a:ext cx="45506" cy="17645"/>
            </a:xfrm>
            <a:custGeom>
              <a:avLst/>
              <a:gdLst/>
              <a:ahLst/>
              <a:cxnLst/>
              <a:rect l="l" t="t" r="r" b="b"/>
              <a:pathLst>
                <a:path w="1372" h="532" extrusionOk="0">
                  <a:moveTo>
                    <a:pt x="266" y="0"/>
                  </a:moveTo>
                  <a:cubicBezTo>
                    <a:pt x="119" y="0"/>
                    <a:pt x="0" y="118"/>
                    <a:pt x="0" y="266"/>
                  </a:cubicBezTo>
                  <a:cubicBezTo>
                    <a:pt x="0" y="413"/>
                    <a:pt x="119" y="531"/>
                    <a:pt x="266" y="531"/>
                  </a:cubicBezTo>
                  <a:lnTo>
                    <a:pt x="1106" y="531"/>
                  </a:lnTo>
                  <a:cubicBezTo>
                    <a:pt x="1253" y="531"/>
                    <a:pt x="1372" y="412"/>
                    <a:pt x="1372" y="266"/>
                  </a:cubicBezTo>
                  <a:cubicBezTo>
                    <a:pt x="1372" y="118"/>
                    <a:pt x="1253" y="0"/>
                    <a:pt x="1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506;p64"/>
            <p:cNvSpPr/>
            <p:nvPr/>
          </p:nvSpPr>
          <p:spPr>
            <a:xfrm>
              <a:off x="4466801" y="283356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5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8" y="503"/>
                    <a:pt x="195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4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507;p64"/>
            <p:cNvSpPr/>
            <p:nvPr/>
          </p:nvSpPr>
          <p:spPr>
            <a:xfrm>
              <a:off x="4492340" y="283356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5" y="0"/>
                    <a:pt x="128" y="28"/>
                    <a:pt x="77" y="77"/>
                  </a:cubicBezTo>
                  <a:cubicBezTo>
                    <a:pt x="29" y="128"/>
                    <a:pt x="0" y="195"/>
                    <a:pt x="0" y="265"/>
                  </a:cubicBezTo>
                  <a:cubicBezTo>
                    <a:pt x="0" y="336"/>
                    <a:pt x="29" y="404"/>
                    <a:pt x="77" y="454"/>
                  </a:cubicBezTo>
                  <a:cubicBezTo>
                    <a:pt x="128" y="503"/>
                    <a:pt x="195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4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508;p64"/>
            <p:cNvSpPr/>
            <p:nvPr/>
          </p:nvSpPr>
          <p:spPr>
            <a:xfrm>
              <a:off x="4517879" y="283356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5" y="0"/>
                    <a:pt x="128" y="28"/>
                    <a:pt x="77" y="77"/>
                  </a:cubicBezTo>
                  <a:cubicBezTo>
                    <a:pt x="29" y="128"/>
                    <a:pt x="0" y="195"/>
                    <a:pt x="0" y="265"/>
                  </a:cubicBezTo>
                  <a:cubicBezTo>
                    <a:pt x="0" y="336"/>
                    <a:pt x="29" y="404"/>
                    <a:pt x="77" y="454"/>
                  </a:cubicBezTo>
                  <a:cubicBezTo>
                    <a:pt x="128" y="503"/>
                    <a:pt x="195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509;p64"/>
            <p:cNvSpPr/>
            <p:nvPr/>
          </p:nvSpPr>
          <p:spPr>
            <a:xfrm>
              <a:off x="4422622" y="2534894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5" y="1"/>
                  </a:moveTo>
                  <a:cubicBezTo>
                    <a:pt x="197" y="1"/>
                    <a:pt x="127" y="29"/>
                    <a:pt x="79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6"/>
                    <a:pt x="28" y="405"/>
                    <a:pt x="79" y="455"/>
                  </a:cubicBezTo>
                  <a:cubicBezTo>
                    <a:pt x="127" y="504"/>
                    <a:pt x="196" y="533"/>
                    <a:pt x="265" y="533"/>
                  </a:cubicBezTo>
                  <a:cubicBezTo>
                    <a:pt x="336" y="533"/>
                    <a:pt x="404" y="504"/>
                    <a:pt x="453" y="455"/>
                  </a:cubicBezTo>
                  <a:cubicBezTo>
                    <a:pt x="504" y="405"/>
                    <a:pt x="531" y="336"/>
                    <a:pt x="531" y="267"/>
                  </a:cubicBezTo>
                  <a:cubicBezTo>
                    <a:pt x="531" y="197"/>
                    <a:pt x="504" y="128"/>
                    <a:pt x="453" y="79"/>
                  </a:cubicBezTo>
                  <a:cubicBezTo>
                    <a:pt x="404" y="29"/>
                    <a:pt x="336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510;p64"/>
            <p:cNvSpPr/>
            <p:nvPr/>
          </p:nvSpPr>
          <p:spPr>
            <a:xfrm>
              <a:off x="4448161" y="25348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6" y="1"/>
                    <a:pt x="128" y="29"/>
                    <a:pt x="78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6"/>
                    <a:pt x="28" y="405"/>
                    <a:pt x="78" y="455"/>
                  </a:cubicBezTo>
                  <a:cubicBezTo>
                    <a:pt x="128" y="504"/>
                    <a:pt x="196" y="533"/>
                    <a:pt x="267" y="533"/>
                  </a:cubicBezTo>
                  <a:cubicBezTo>
                    <a:pt x="336" y="533"/>
                    <a:pt x="405" y="504"/>
                    <a:pt x="454" y="455"/>
                  </a:cubicBezTo>
                  <a:cubicBezTo>
                    <a:pt x="504" y="405"/>
                    <a:pt x="532" y="336"/>
                    <a:pt x="532" y="267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4" y="29"/>
                    <a:pt x="33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511;p64"/>
            <p:cNvSpPr/>
            <p:nvPr/>
          </p:nvSpPr>
          <p:spPr>
            <a:xfrm>
              <a:off x="4473700" y="25348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9"/>
                    <a:pt x="79" y="79"/>
                  </a:cubicBezTo>
                  <a:cubicBezTo>
                    <a:pt x="29" y="128"/>
                    <a:pt x="1" y="197"/>
                    <a:pt x="1" y="267"/>
                  </a:cubicBezTo>
                  <a:cubicBezTo>
                    <a:pt x="1" y="336"/>
                    <a:pt x="29" y="405"/>
                    <a:pt x="79" y="455"/>
                  </a:cubicBezTo>
                  <a:cubicBezTo>
                    <a:pt x="128" y="504"/>
                    <a:pt x="197" y="533"/>
                    <a:pt x="267" y="533"/>
                  </a:cubicBezTo>
                  <a:cubicBezTo>
                    <a:pt x="336" y="533"/>
                    <a:pt x="404" y="504"/>
                    <a:pt x="455" y="455"/>
                  </a:cubicBezTo>
                  <a:cubicBezTo>
                    <a:pt x="504" y="405"/>
                    <a:pt x="533" y="336"/>
                    <a:pt x="533" y="267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5" y="29"/>
                    <a:pt x="33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512;p64"/>
            <p:cNvSpPr/>
            <p:nvPr/>
          </p:nvSpPr>
          <p:spPr>
            <a:xfrm>
              <a:off x="4418543" y="2700433"/>
              <a:ext cx="76882" cy="17645"/>
            </a:xfrm>
            <a:custGeom>
              <a:avLst/>
              <a:gdLst/>
              <a:ahLst/>
              <a:cxnLst/>
              <a:rect l="l" t="t" r="r" b="b"/>
              <a:pathLst>
                <a:path w="2318" h="532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2"/>
                    <a:pt x="119" y="532"/>
                    <a:pt x="266" y="532"/>
                  </a:cubicBezTo>
                  <a:lnTo>
                    <a:pt x="2052" y="532"/>
                  </a:lnTo>
                  <a:cubicBezTo>
                    <a:pt x="2199" y="532"/>
                    <a:pt x="2318" y="412"/>
                    <a:pt x="2318" y="267"/>
                  </a:cubicBezTo>
                  <a:cubicBezTo>
                    <a:pt x="2318" y="120"/>
                    <a:pt x="2199" y="1"/>
                    <a:pt x="2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513;p64"/>
            <p:cNvSpPr/>
            <p:nvPr/>
          </p:nvSpPr>
          <p:spPr>
            <a:xfrm>
              <a:off x="4418543" y="2721262"/>
              <a:ext cx="76882" cy="17645"/>
            </a:xfrm>
            <a:custGeom>
              <a:avLst/>
              <a:gdLst/>
              <a:ahLst/>
              <a:cxnLst/>
              <a:rect l="l" t="t" r="r" b="b"/>
              <a:pathLst>
                <a:path w="2318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052" y="532"/>
                  </a:lnTo>
                  <a:cubicBezTo>
                    <a:pt x="2199" y="532"/>
                    <a:pt x="2318" y="413"/>
                    <a:pt x="2318" y="266"/>
                  </a:cubicBezTo>
                  <a:cubicBezTo>
                    <a:pt x="2318" y="119"/>
                    <a:pt x="2199" y="0"/>
                    <a:pt x="2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09662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39"/>
          <p:cNvSpPr/>
          <p:nvPr/>
        </p:nvSpPr>
        <p:spPr>
          <a:xfrm rot="5400000">
            <a:off x="1496537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39"/>
          <p:cNvSpPr/>
          <p:nvPr/>
        </p:nvSpPr>
        <p:spPr>
          <a:xfrm rot="5400000">
            <a:off x="4093948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39"/>
          <p:cNvSpPr/>
          <p:nvPr/>
        </p:nvSpPr>
        <p:spPr>
          <a:xfrm rot="5400000">
            <a:off x="6691361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FASES RELEVANTES</a:t>
            </a:r>
            <a:endParaRPr dirty="0"/>
          </a:p>
        </p:txBody>
      </p:sp>
      <p:sp>
        <p:nvSpPr>
          <p:cNvPr id="1327" name="Google Shape;1327;p39"/>
          <p:cNvSpPr txBox="1">
            <a:spLocks noGrp="1"/>
          </p:cNvSpPr>
          <p:nvPr>
            <p:ph type="subTitle" idx="1"/>
          </p:nvPr>
        </p:nvSpPr>
        <p:spPr>
          <a:xfrm>
            <a:off x="790575" y="3180750"/>
            <a:ext cx="2361924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Se aplicaron técnicas de pre-procesamiento para generar 4 conjuntos de datos distintos</a:t>
            </a:r>
            <a:endParaRPr dirty="0"/>
          </a:p>
        </p:txBody>
      </p:sp>
      <p:sp>
        <p:nvSpPr>
          <p:cNvPr id="1328" name="Google Shape;1328;p39"/>
          <p:cNvSpPr txBox="1">
            <a:spLocks noGrp="1"/>
          </p:cNvSpPr>
          <p:nvPr>
            <p:ph type="subTitle" idx="2"/>
          </p:nvPr>
        </p:nvSpPr>
        <p:spPr>
          <a:xfrm>
            <a:off x="3441843" y="3180750"/>
            <a:ext cx="2393878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Se implementó: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 smtClean="0"/>
              <a:t>Red Neuronal Recurrente LSTM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 smtClean="0"/>
              <a:t>K</a:t>
            </a:r>
            <a:r>
              <a:rPr lang="es-MX" dirty="0" smtClean="0"/>
              <a:t>NN </a:t>
            </a:r>
            <a:r>
              <a:rPr lang="es-MX" dirty="0" err="1" smtClean="0"/>
              <a:t>Classificator</a:t>
            </a:r>
            <a:endParaRPr dirty="0"/>
          </a:p>
        </p:txBody>
      </p:sp>
      <p:sp>
        <p:nvSpPr>
          <p:cNvPr id="1329" name="Google Shape;1329;p39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12452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Con </a:t>
            </a:r>
            <a:r>
              <a:rPr lang="es-MX" dirty="0" err="1" smtClean="0"/>
              <a:t>Kfolds</a:t>
            </a:r>
            <a:r>
              <a:rPr lang="es-MX" dirty="0" smtClean="0"/>
              <a:t> CV de 5 y las métricas:</a:t>
            </a:r>
          </a:p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s-MX" dirty="0" err="1" smtClean="0"/>
              <a:t>Accuracy</a:t>
            </a:r>
            <a:endParaRPr lang="es-MX" dirty="0" smtClean="0"/>
          </a:p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s-MX" dirty="0" smtClean="0"/>
              <a:t>F1-Micro</a:t>
            </a:r>
          </a:p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s-MX" dirty="0" smtClean="0"/>
              <a:t>F1-Macro</a:t>
            </a:r>
            <a:endParaRPr dirty="0"/>
          </a:p>
        </p:txBody>
      </p:sp>
      <p:sp>
        <p:nvSpPr>
          <p:cNvPr id="1330" name="Google Shape;1330;p39"/>
          <p:cNvSpPr txBox="1">
            <a:spLocks noGrp="1"/>
          </p:cNvSpPr>
          <p:nvPr>
            <p:ph type="subTitle" idx="4"/>
          </p:nvPr>
        </p:nvSpPr>
        <p:spPr>
          <a:xfrm>
            <a:off x="720000" y="2726175"/>
            <a:ext cx="2432499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PREPARACIÓN</a:t>
            </a:r>
            <a:endParaRPr dirty="0"/>
          </a:p>
        </p:txBody>
      </p:sp>
      <p:sp>
        <p:nvSpPr>
          <p:cNvPr id="1331" name="Google Shape;1331;p39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MODELOS</a:t>
            </a:r>
            <a:endParaRPr dirty="0"/>
          </a:p>
        </p:txBody>
      </p:sp>
      <p:sp>
        <p:nvSpPr>
          <p:cNvPr id="1332" name="Google Shape;1332;p39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EVALUACIÓN</a:t>
            </a:r>
            <a:endParaRPr dirty="0"/>
          </a:p>
        </p:txBody>
      </p:sp>
      <p:grpSp>
        <p:nvGrpSpPr>
          <p:cNvPr id="1371" name="Google Shape;1371;p39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72" name="Google Shape;1372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39"/>
          <p:cNvGrpSpPr/>
          <p:nvPr/>
        </p:nvGrpSpPr>
        <p:grpSpPr>
          <a:xfrm rot="1891135">
            <a:off x="2771537" y="4334818"/>
            <a:ext cx="76828" cy="76803"/>
            <a:chOff x="3104875" y="1099400"/>
            <a:chExt cx="76825" cy="76800"/>
          </a:xfrm>
        </p:grpSpPr>
        <p:sp>
          <p:nvSpPr>
            <p:cNvPr id="1375" name="Google Shape;1375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7" name="Google Shape;1377;p39"/>
          <p:cNvGrpSpPr/>
          <p:nvPr/>
        </p:nvGrpSpPr>
        <p:grpSpPr>
          <a:xfrm>
            <a:off x="3152500" y="1391963"/>
            <a:ext cx="76825" cy="76800"/>
            <a:chOff x="3104875" y="1099400"/>
            <a:chExt cx="76825" cy="76800"/>
          </a:xfrm>
        </p:grpSpPr>
        <p:sp>
          <p:nvSpPr>
            <p:cNvPr id="1378" name="Google Shape;1378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80" name="Google Shape;1380;p39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" name="Google Shape;13148;p81"/>
          <p:cNvGrpSpPr/>
          <p:nvPr/>
        </p:nvGrpSpPr>
        <p:grpSpPr>
          <a:xfrm>
            <a:off x="1699244" y="1794919"/>
            <a:ext cx="554400" cy="604800"/>
            <a:chOff x="4017435" y="1499912"/>
            <a:chExt cx="315092" cy="359397"/>
          </a:xfrm>
          <a:solidFill>
            <a:schemeClr val="tx1"/>
          </a:solidFill>
        </p:grpSpPr>
        <p:sp>
          <p:nvSpPr>
            <p:cNvPr id="61" name="Google Shape;13149;p81"/>
            <p:cNvSpPr/>
            <p:nvPr/>
          </p:nvSpPr>
          <p:spPr>
            <a:xfrm>
              <a:off x="4017816" y="1499912"/>
              <a:ext cx="314710" cy="359397"/>
            </a:xfrm>
            <a:custGeom>
              <a:avLst/>
              <a:gdLst/>
              <a:ahLst/>
              <a:cxnLst/>
              <a:rect l="l" t="t" r="r" b="b"/>
              <a:pathLst>
                <a:path w="9895" h="11300" extrusionOk="0">
                  <a:moveTo>
                    <a:pt x="4929" y="0"/>
                  </a:moveTo>
                  <a:cubicBezTo>
                    <a:pt x="4810" y="0"/>
                    <a:pt x="4691" y="24"/>
                    <a:pt x="4584" y="84"/>
                  </a:cubicBezTo>
                  <a:lnTo>
                    <a:pt x="4048" y="405"/>
                  </a:lnTo>
                  <a:cubicBezTo>
                    <a:pt x="3977" y="441"/>
                    <a:pt x="3941" y="548"/>
                    <a:pt x="3989" y="643"/>
                  </a:cubicBezTo>
                  <a:cubicBezTo>
                    <a:pt x="4022" y="693"/>
                    <a:pt x="4077" y="719"/>
                    <a:pt x="4140" y="719"/>
                  </a:cubicBezTo>
                  <a:cubicBezTo>
                    <a:pt x="4168" y="719"/>
                    <a:pt x="4197" y="714"/>
                    <a:pt x="4227" y="703"/>
                  </a:cubicBezTo>
                  <a:lnTo>
                    <a:pt x="4763" y="381"/>
                  </a:lnTo>
                  <a:cubicBezTo>
                    <a:pt x="4816" y="352"/>
                    <a:pt x="4876" y="337"/>
                    <a:pt x="4935" y="337"/>
                  </a:cubicBezTo>
                  <a:cubicBezTo>
                    <a:pt x="4995" y="337"/>
                    <a:pt x="5054" y="352"/>
                    <a:pt x="5108" y="381"/>
                  </a:cubicBezTo>
                  <a:lnTo>
                    <a:pt x="9335" y="2822"/>
                  </a:lnTo>
                  <a:cubicBezTo>
                    <a:pt x="9346" y="2846"/>
                    <a:pt x="9358" y="2846"/>
                    <a:pt x="9370" y="2858"/>
                  </a:cubicBezTo>
                  <a:lnTo>
                    <a:pt x="4941" y="5382"/>
                  </a:lnTo>
                  <a:lnTo>
                    <a:pt x="4298" y="5013"/>
                  </a:lnTo>
                  <a:cubicBezTo>
                    <a:pt x="4276" y="4998"/>
                    <a:pt x="4250" y="4991"/>
                    <a:pt x="4223" y="4991"/>
                  </a:cubicBezTo>
                  <a:cubicBezTo>
                    <a:pt x="4165" y="4991"/>
                    <a:pt x="4105" y="5023"/>
                    <a:pt x="4072" y="5072"/>
                  </a:cubicBezTo>
                  <a:cubicBezTo>
                    <a:pt x="4036" y="5144"/>
                    <a:pt x="4060" y="5251"/>
                    <a:pt x="4132" y="5299"/>
                  </a:cubicBezTo>
                  <a:lnTo>
                    <a:pt x="4774" y="5668"/>
                  </a:lnTo>
                  <a:lnTo>
                    <a:pt x="4774" y="10823"/>
                  </a:lnTo>
                  <a:lnTo>
                    <a:pt x="488" y="8347"/>
                  </a:lnTo>
                  <a:cubicBezTo>
                    <a:pt x="381" y="8287"/>
                    <a:pt x="322" y="8180"/>
                    <a:pt x="322" y="8073"/>
                  </a:cubicBezTo>
                  <a:lnTo>
                    <a:pt x="322" y="7704"/>
                  </a:lnTo>
                  <a:cubicBezTo>
                    <a:pt x="322" y="7620"/>
                    <a:pt x="250" y="7537"/>
                    <a:pt x="167" y="7537"/>
                  </a:cubicBezTo>
                  <a:cubicBezTo>
                    <a:pt x="72" y="7537"/>
                    <a:pt x="0" y="7620"/>
                    <a:pt x="0" y="7704"/>
                  </a:cubicBezTo>
                  <a:lnTo>
                    <a:pt x="0" y="8073"/>
                  </a:lnTo>
                  <a:cubicBezTo>
                    <a:pt x="0" y="8323"/>
                    <a:pt x="119" y="8525"/>
                    <a:pt x="322" y="8644"/>
                  </a:cubicBezTo>
                  <a:lnTo>
                    <a:pt x="4870" y="11264"/>
                  </a:lnTo>
                  <a:cubicBezTo>
                    <a:pt x="4894" y="11276"/>
                    <a:pt x="4929" y="11299"/>
                    <a:pt x="4953" y="11299"/>
                  </a:cubicBezTo>
                  <a:cubicBezTo>
                    <a:pt x="4989" y="11299"/>
                    <a:pt x="5013" y="11276"/>
                    <a:pt x="5048" y="11264"/>
                  </a:cubicBezTo>
                  <a:lnTo>
                    <a:pt x="6715" y="10311"/>
                  </a:lnTo>
                  <a:cubicBezTo>
                    <a:pt x="6787" y="10263"/>
                    <a:pt x="6810" y="10168"/>
                    <a:pt x="6775" y="10073"/>
                  </a:cubicBezTo>
                  <a:cubicBezTo>
                    <a:pt x="6742" y="10024"/>
                    <a:pt x="6681" y="9992"/>
                    <a:pt x="6620" y="9992"/>
                  </a:cubicBezTo>
                  <a:cubicBezTo>
                    <a:pt x="6591" y="9992"/>
                    <a:pt x="6563" y="9999"/>
                    <a:pt x="6537" y="10013"/>
                  </a:cubicBezTo>
                  <a:lnTo>
                    <a:pt x="5120" y="10835"/>
                  </a:lnTo>
                  <a:lnTo>
                    <a:pt x="5120" y="5680"/>
                  </a:lnTo>
                  <a:lnTo>
                    <a:pt x="9549" y="3155"/>
                  </a:lnTo>
                  <a:lnTo>
                    <a:pt x="9549" y="3167"/>
                  </a:lnTo>
                  <a:lnTo>
                    <a:pt x="9549" y="3179"/>
                  </a:lnTo>
                  <a:lnTo>
                    <a:pt x="9549" y="3215"/>
                  </a:lnTo>
                  <a:lnTo>
                    <a:pt x="9549" y="8108"/>
                  </a:lnTo>
                  <a:cubicBezTo>
                    <a:pt x="9549" y="8228"/>
                    <a:pt x="9489" y="8335"/>
                    <a:pt x="9394" y="8382"/>
                  </a:cubicBezTo>
                  <a:lnTo>
                    <a:pt x="7096" y="9704"/>
                  </a:lnTo>
                  <a:cubicBezTo>
                    <a:pt x="7025" y="9752"/>
                    <a:pt x="6989" y="9847"/>
                    <a:pt x="7037" y="9942"/>
                  </a:cubicBezTo>
                  <a:cubicBezTo>
                    <a:pt x="7069" y="9991"/>
                    <a:pt x="7130" y="10023"/>
                    <a:pt x="7192" y="10023"/>
                  </a:cubicBezTo>
                  <a:cubicBezTo>
                    <a:pt x="7220" y="10023"/>
                    <a:pt x="7249" y="10017"/>
                    <a:pt x="7275" y="10002"/>
                  </a:cubicBezTo>
                  <a:lnTo>
                    <a:pt x="9573" y="8680"/>
                  </a:lnTo>
                  <a:cubicBezTo>
                    <a:pt x="9775" y="8561"/>
                    <a:pt x="9894" y="8347"/>
                    <a:pt x="9894" y="8108"/>
                  </a:cubicBezTo>
                  <a:lnTo>
                    <a:pt x="9894" y="3215"/>
                  </a:lnTo>
                  <a:cubicBezTo>
                    <a:pt x="9882" y="3060"/>
                    <a:pt x="9847" y="2929"/>
                    <a:pt x="9775" y="2810"/>
                  </a:cubicBezTo>
                  <a:cubicBezTo>
                    <a:pt x="9704" y="2691"/>
                    <a:pt x="9608" y="2608"/>
                    <a:pt x="9489" y="2524"/>
                  </a:cubicBezTo>
                  <a:lnTo>
                    <a:pt x="5263" y="84"/>
                  </a:lnTo>
                  <a:cubicBezTo>
                    <a:pt x="5167" y="24"/>
                    <a:pt x="5048" y="0"/>
                    <a:pt x="4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150;p81"/>
            <p:cNvSpPr/>
            <p:nvPr/>
          </p:nvSpPr>
          <p:spPr>
            <a:xfrm>
              <a:off x="4017435" y="1522302"/>
              <a:ext cx="121591" cy="207114"/>
            </a:xfrm>
            <a:custGeom>
              <a:avLst/>
              <a:gdLst/>
              <a:ahLst/>
              <a:cxnLst/>
              <a:rect l="l" t="t" r="r" b="b"/>
              <a:pathLst>
                <a:path w="3823" h="6512" extrusionOk="0">
                  <a:moveTo>
                    <a:pt x="3552" y="1"/>
                  </a:moveTo>
                  <a:cubicBezTo>
                    <a:pt x="3525" y="1"/>
                    <a:pt x="3499" y="8"/>
                    <a:pt x="3477" y="23"/>
                  </a:cubicBezTo>
                  <a:lnTo>
                    <a:pt x="429" y="1809"/>
                  </a:lnTo>
                  <a:cubicBezTo>
                    <a:pt x="298" y="1880"/>
                    <a:pt x="191" y="1987"/>
                    <a:pt x="119" y="2118"/>
                  </a:cubicBezTo>
                  <a:cubicBezTo>
                    <a:pt x="36" y="2261"/>
                    <a:pt x="0" y="2404"/>
                    <a:pt x="0" y="2559"/>
                  </a:cubicBezTo>
                  <a:lnTo>
                    <a:pt x="0" y="6345"/>
                  </a:lnTo>
                  <a:cubicBezTo>
                    <a:pt x="0" y="6440"/>
                    <a:pt x="72" y="6512"/>
                    <a:pt x="155" y="6512"/>
                  </a:cubicBezTo>
                  <a:cubicBezTo>
                    <a:pt x="250" y="6512"/>
                    <a:pt x="322" y="6440"/>
                    <a:pt x="322" y="6345"/>
                  </a:cubicBezTo>
                  <a:lnTo>
                    <a:pt x="322" y="2559"/>
                  </a:lnTo>
                  <a:lnTo>
                    <a:pt x="322" y="2511"/>
                  </a:lnTo>
                  <a:lnTo>
                    <a:pt x="322" y="2487"/>
                  </a:lnTo>
                  <a:lnTo>
                    <a:pt x="322" y="2451"/>
                  </a:lnTo>
                  <a:lnTo>
                    <a:pt x="3524" y="4273"/>
                  </a:lnTo>
                  <a:cubicBezTo>
                    <a:pt x="3550" y="4290"/>
                    <a:pt x="3580" y="4298"/>
                    <a:pt x="3610" y="4298"/>
                  </a:cubicBezTo>
                  <a:cubicBezTo>
                    <a:pt x="3664" y="4298"/>
                    <a:pt x="3720" y="4272"/>
                    <a:pt x="3751" y="4226"/>
                  </a:cubicBezTo>
                  <a:cubicBezTo>
                    <a:pt x="3822" y="4130"/>
                    <a:pt x="3810" y="4023"/>
                    <a:pt x="3715" y="3987"/>
                  </a:cubicBezTo>
                  <a:lnTo>
                    <a:pt x="512" y="2154"/>
                  </a:lnTo>
                  <a:cubicBezTo>
                    <a:pt x="548" y="2142"/>
                    <a:pt x="560" y="2106"/>
                    <a:pt x="595" y="2094"/>
                  </a:cubicBezTo>
                  <a:lnTo>
                    <a:pt x="3643" y="320"/>
                  </a:lnTo>
                  <a:cubicBezTo>
                    <a:pt x="3715" y="273"/>
                    <a:pt x="3751" y="177"/>
                    <a:pt x="3703" y="82"/>
                  </a:cubicBezTo>
                  <a:cubicBezTo>
                    <a:pt x="3670" y="33"/>
                    <a:pt x="3610" y="1"/>
                    <a:pt x="35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13331;p81"/>
          <p:cNvGrpSpPr/>
          <p:nvPr/>
        </p:nvGrpSpPr>
        <p:grpSpPr>
          <a:xfrm>
            <a:off x="4294799" y="1790479"/>
            <a:ext cx="554400" cy="604800"/>
            <a:chOff x="1367060" y="2422129"/>
            <a:chExt cx="269261" cy="352050"/>
          </a:xfrm>
          <a:solidFill>
            <a:schemeClr val="tx1"/>
          </a:solidFill>
        </p:grpSpPr>
        <p:sp>
          <p:nvSpPr>
            <p:cNvPr id="64" name="Google Shape;13332;p81"/>
            <p:cNvSpPr/>
            <p:nvPr/>
          </p:nvSpPr>
          <p:spPr>
            <a:xfrm>
              <a:off x="1392059" y="2651857"/>
              <a:ext cx="129160" cy="122322"/>
            </a:xfrm>
            <a:custGeom>
              <a:avLst/>
              <a:gdLst/>
              <a:ahLst/>
              <a:cxnLst/>
              <a:rect l="l" t="t" r="r" b="b"/>
              <a:pathLst>
                <a:path w="4061" h="3846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357" y="333"/>
                  </a:lnTo>
                  <a:lnTo>
                    <a:pt x="357" y="1691"/>
                  </a:lnTo>
                  <a:cubicBezTo>
                    <a:pt x="357" y="2179"/>
                    <a:pt x="762" y="2584"/>
                    <a:pt x="1250" y="2584"/>
                  </a:cubicBezTo>
                  <a:cubicBezTo>
                    <a:pt x="1286" y="2584"/>
                    <a:pt x="1226" y="2584"/>
                    <a:pt x="2310" y="2405"/>
                  </a:cubicBezTo>
                  <a:lnTo>
                    <a:pt x="2310" y="3453"/>
                  </a:lnTo>
                  <a:cubicBezTo>
                    <a:pt x="2310" y="3667"/>
                    <a:pt x="2489" y="3846"/>
                    <a:pt x="2691" y="3846"/>
                  </a:cubicBezTo>
                  <a:lnTo>
                    <a:pt x="3905" y="3846"/>
                  </a:lnTo>
                  <a:cubicBezTo>
                    <a:pt x="3989" y="3846"/>
                    <a:pt x="4060" y="3774"/>
                    <a:pt x="4060" y="3679"/>
                  </a:cubicBezTo>
                  <a:cubicBezTo>
                    <a:pt x="4060" y="3596"/>
                    <a:pt x="3989" y="3500"/>
                    <a:pt x="3893" y="3500"/>
                  </a:cubicBezTo>
                  <a:lnTo>
                    <a:pt x="2691" y="3500"/>
                  </a:lnTo>
                  <a:cubicBezTo>
                    <a:pt x="2667" y="3500"/>
                    <a:pt x="2631" y="3465"/>
                    <a:pt x="2631" y="3441"/>
                  </a:cubicBezTo>
                  <a:lnTo>
                    <a:pt x="2631" y="2191"/>
                  </a:lnTo>
                  <a:cubicBezTo>
                    <a:pt x="2631" y="2143"/>
                    <a:pt x="2620" y="2107"/>
                    <a:pt x="2572" y="2072"/>
                  </a:cubicBezTo>
                  <a:cubicBezTo>
                    <a:pt x="2555" y="2055"/>
                    <a:pt x="2520" y="2038"/>
                    <a:pt x="2485" y="2038"/>
                  </a:cubicBezTo>
                  <a:cubicBezTo>
                    <a:pt x="2470" y="2038"/>
                    <a:pt x="2455" y="2041"/>
                    <a:pt x="2441" y="2048"/>
                  </a:cubicBezTo>
                  <a:lnTo>
                    <a:pt x="1238" y="2250"/>
                  </a:lnTo>
                  <a:cubicBezTo>
                    <a:pt x="917" y="2250"/>
                    <a:pt x="691" y="2000"/>
                    <a:pt x="691" y="1691"/>
                  </a:cubicBezTo>
                  <a:lnTo>
                    <a:pt x="691" y="167"/>
                  </a:lnTo>
                  <a:cubicBezTo>
                    <a:pt x="691" y="83"/>
                    <a:pt x="607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3333;p81"/>
            <p:cNvSpPr/>
            <p:nvPr/>
          </p:nvSpPr>
          <p:spPr>
            <a:xfrm>
              <a:off x="1367060" y="2441912"/>
              <a:ext cx="82184" cy="212139"/>
            </a:xfrm>
            <a:custGeom>
              <a:avLst/>
              <a:gdLst/>
              <a:ahLst/>
              <a:cxnLst/>
              <a:rect l="l" t="t" r="r" b="b"/>
              <a:pathLst>
                <a:path w="2584" h="6670" extrusionOk="0">
                  <a:moveTo>
                    <a:pt x="2415" y="1"/>
                  </a:moveTo>
                  <a:cubicBezTo>
                    <a:pt x="2382" y="1"/>
                    <a:pt x="2350" y="10"/>
                    <a:pt x="2322" y="29"/>
                  </a:cubicBezTo>
                  <a:cubicBezTo>
                    <a:pt x="1274" y="731"/>
                    <a:pt x="655" y="1898"/>
                    <a:pt x="655" y="3148"/>
                  </a:cubicBezTo>
                  <a:cubicBezTo>
                    <a:pt x="655" y="3351"/>
                    <a:pt x="667" y="3541"/>
                    <a:pt x="703" y="3732"/>
                  </a:cubicBezTo>
                  <a:cubicBezTo>
                    <a:pt x="48" y="5708"/>
                    <a:pt x="0" y="5696"/>
                    <a:pt x="0" y="5970"/>
                  </a:cubicBezTo>
                  <a:cubicBezTo>
                    <a:pt x="0" y="6208"/>
                    <a:pt x="84" y="6446"/>
                    <a:pt x="262" y="6625"/>
                  </a:cubicBezTo>
                  <a:cubicBezTo>
                    <a:pt x="295" y="6651"/>
                    <a:pt x="342" y="6670"/>
                    <a:pt x="389" y="6670"/>
                  </a:cubicBezTo>
                  <a:cubicBezTo>
                    <a:pt x="429" y="6670"/>
                    <a:pt x="468" y="6657"/>
                    <a:pt x="500" y="6625"/>
                  </a:cubicBezTo>
                  <a:cubicBezTo>
                    <a:pt x="560" y="6565"/>
                    <a:pt x="584" y="6458"/>
                    <a:pt x="500" y="6375"/>
                  </a:cubicBezTo>
                  <a:cubicBezTo>
                    <a:pt x="358" y="6220"/>
                    <a:pt x="298" y="5982"/>
                    <a:pt x="369" y="5756"/>
                  </a:cubicBezTo>
                  <a:lnTo>
                    <a:pt x="1036" y="3791"/>
                  </a:lnTo>
                  <a:cubicBezTo>
                    <a:pt x="1060" y="3767"/>
                    <a:pt x="1060" y="3732"/>
                    <a:pt x="1036" y="3720"/>
                  </a:cubicBezTo>
                  <a:cubicBezTo>
                    <a:pt x="1012" y="3517"/>
                    <a:pt x="1000" y="3327"/>
                    <a:pt x="1000" y="3148"/>
                  </a:cubicBezTo>
                  <a:cubicBezTo>
                    <a:pt x="1000" y="2005"/>
                    <a:pt x="1560" y="934"/>
                    <a:pt x="2513" y="291"/>
                  </a:cubicBezTo>
                  <a:cubicBezTo>
                    <a:pt x="2572" y="255"/>
                    <a:pt x="2584" y="148"/>
                    <a:pt x="2548" y="76"/>
                  </a:cubicBezTo>
                  <a:cubicBezTo>
                    <a:pt x="2519" y="25"/>
                    <a:pt x="2467" y="1"/>
                    <a:pt x="24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3334;p81"/>
            <p:cNvSpPr/>
            <p:nvPr/>
          </p:nvSpPr>
          <p:spPr>
            <a:xfrm>
              <a:off x="1456051" y="2422129"/>
              <a:ext cx="180271" cy="162937"/>
            </a:xfrm>
            <a:custGeom>
              <a:avLst/>
              <a:gdLst/>
              <a:ahLst/>
              <a:cxnLst/>
              <a:rect l="l" t="t" r="r" b="b"/>
              <a:pathLst>
                <a:path w="5668" h="5123" extrusionOk="0">
                  <a:moveTo>
                    <a:pt x="1621" y="1"/>
                  </a:moveTo>
                  <a:cubicBezTo>
                    <a:pt x="1104" y="1"/>
                    <a:pt x="591" y="107"/>
                    <a:pt x="119" y="317"/>
                  </a:cubicBezTo>
                  <a:cubicBezTo>
                    <a:pt x="24" y="353"/>
                    <a:pt x="0" y="448"/>
                    <a:pt x="24" y="544"/>
                  </a:cubicBezTo>
                  <a:cubicBezTo>
                    <a:pt x="51" y="616"/>
                    <a:pt x="113" y="648"/>
                    <a:pt x="184" y="648"/>
                  </a:cubicBezTo>
                  <a:cubicBezTo>
                    <a:pt x="205" y="648"/>
                    <a:pt x="228" y="645"/>
                    <a:pt x="250" y="639"/>
                  </a:cubicBezTo>
                  <a:cubicBezTo>
                    <a:pt x="965" y="317"/>
                    <a:pt x="1536" y="365"/>
                    <a:pt x="1643" y="353"/>
                  </a:cubicBezTo>
                  <a:cubicBezTo>
                    <a:pt x="3941" y="365"/>
                    <a:pt x="5644" y="2556"/>
                    <a:pt x="4894" y="4901"/>
                  </a:cubicBezTo>
                  <a:cubicBezTo>
                    <a:pt x="4870" y="4997"/>
                    <a:pt x="4906" y="5080"/>
                    <a:pt x="5001" y="5116"/>
                  </a:cubicBezTo>
                  <a:cubicBezTo>
                    <a:pt x="5018" y="5120"/>
                    <a:pt x="5035" y="5123"/>
                    <a:pt x="5052" y="5123"/>
                  </a:cubicBezTo>
                  <a:cubicBezTo>
                    <a:pt x="5119" y="5123"/>
                    <a:pt x="5184" y="5085"/>
                    <a:pt x="5203" y="5009"/>
                  </a:cubicBezTo>
                  <a:cubicBezTo>
                    <a:pt x="5668" y="3508"/>
                    <a:pt x="5239" y="2044"/>
                    <a:pt x="4263" y="1079"/>
                  </a:cubicBezTo>
                  <a:cubicBezTo>
                    <a:pt x="3524" y="356"/>
                    <a:pt x="2566" y="1"/>
                    <a:pt x="1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3335;p81"/>
            <p:cNvSpPr/>
            <p:nvPr/>
          </p:nvSpPr>
          <p:spPr>
            <a:xfrm>
              <a:off x="1532160" y="2593590"/>
              <a:ext cx="81834" cy="180207"/>
            </a:xfrm>
            <a:custGeom>
              <a:avLst/>
              <a:gdLst/>
              <a:ahLst/>
              <a:cxnLst/>
              <a:rect l="l" t="t" r="r" b="b"/>
              <a:pathLst>
                <a:path w="2573" h="5666" extrusionOk="0">
                  <a:moveTo>
                    <a:pt x="2399" y="1"/>
                  </a:moveTo>
                  <a:cubicBezTo>
                    <a:pt x="2340" y="1"/>
                    <a:pt x="2284" y="36"/>
                    <a:pt x="2251" y="94"/>
                  </a:cubicBezTo>
                  <a:cubicBezTo>
                    <a:pt x="2096" y="380"/>
                    <a:pt x="1715" y="856"/>
                    <a:pt x="1715" y="1737"/>
                  </a:cubicBezTo>
                  <a:lnTo>
                    <a:pt x="1715" y="5273"/>
                  </a:lnTo>
                  <a:cubicBezTo>
                    <a:pt x="1715" y="5309"/>
                    <a:pt x="1679" y="5332"/>
                    <a:pt x="1655" y="5332"/>
                  </a:cubicBezTo>
                  <a:lnTo>
                    <a:pt x="167" y="5332"/>
                  </a:lnTo>
                  <a:cubicBezTo>
                    <a:pt x="72" y="5332"/>
                    <a:pt x="0" y="5404"/>
                    <a:pt x="0" y="5499"/>
                  </a:cubicBezTo>
                  <a:cubicBezTo>
                    <a:pt x="0" y="5583"/>
                    <a:pt x="72" y="5666"/>
                    <a:pt x="167" y="5666"/>
                  </a:cubicBezTo>
                  <a:lnTo>
                    <a:pt x="1655" y="5666"/>
                  </a:lnTo>
                  <a:cubicBezTo>
                    <a:pt x="1858" y="5666"/>
                    <a:pt x="2036" y="5487"/>
                    <a:pt x="2036" y="5273"/>
                  </a:cubicBezTo>
                  <a:lnTo>
                    <a:pt x="2036" y="1737"/>
                  </a:lnTo>
                  <a:cubicBezTo>
                    <a:pt x="2036" y="963"/>
                    <a:pt x="2382" y="558"/>
                    <a:pt x="2548" y="249"/>
                  </a:cubicBezTo>
                  <a:cubicBezTo>
                    <a:pt x="2572" y="153"/>
                    <a:pt x="2548" y="70"/>
                    <a:pt x="2477" y="22"/>
                  </a:cubicBezTo>
                  <a:cubicBezTo>
                    <a:pt x="2451" y="8"/>
                    <a:pt x="2425" y="1"/>
                    <a:pt x="23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3336;p81"/>
            <p:cNvSpPr/>
            <p:nvPr/>
          </p:nvSpPr>
          <p:spPr>
            <a:xfrm>
              <a:off x="1425359" y="2572313"/>
              <a:ext cx="24267" cy="17843"/>
            </a:xfrm>
            <a:custGeom>
              <a:avLst/>
              <a:gdLst/>
              <a:ahLst/>
              <a:cxnLst/>
              <a:rect l="l" t="t" r="r" b="b"/>
              <a:pathLst>
                <a:path w="763" h="561" extrusionOk="0">
                  <a:moveTo>
                    <a:pt x="583" y="0"/>
                  </a:moveTo>
                  <a:cubicBezTo>
                    <a:pt x="554" y="0"/>
                    <a:pt x="525" y="8"/>
                    <a:pt x="501" y="25"/>
                  </a:cubicBezTo>
                  <a:lnTo>
                    <a:pt x="96" y="239"/>
                  </a:lnTo>
                  <a:cubicBezTo>
                    <a:pt x="25" y="287"/>
                    <a:pt x="1" y="394"/>
                    <a:pt x="37" y="465"/>
                  </a:cubicBezTo>
                  <a:cubicBezTo>
                    <a:pt x="72" y="525"/>
                    <a:pt x="132" y="560"/>
                    <a:pt x="191" y="560"/>
                  </a:cubicBezTo>
                  <a:cubicBezTo>
                    <a:pt x="215" y="560"/>
                    <a:pt x="251" y="560"/>
                    <a:pt x="275" y="537"/>
                  </a:cubicBezTo>
                  <a:lnTo>
                    <a:pt x="680" y="322"/>
                  </a:lnTo>
                  <a:cubicBezTo>
                    <a:pt x="739" y="263"/>
                    <a:pt x="763" y="156"/>
                    <a:pt x="727" y="84"/>
                  </a:cubicBezTo>
                  <a:cubicBezTo>
                    <a:pt x="696" y="29"/>
                    <a:pt x="639" y="0"/>
                    <a:pt x="5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3337;p81"/>
            <p:cNvSpPr/>
            <p:nvPr/>
          </p:nvSpPr>
          <p:spPr>
            <a:xfrm>
              <a:off x="1562820" y="2573680"/>
              <a:ext cx="26176" cy="17620"/>
            </a:xfrm>
            <a:custGeom>
              <a:avLst/>
              <a:gdLst/>
              <a:ahLst/>
              <a:cxnLst/>
              <a:rect l="l" t="t" r="r" b="b"/>
              <a:pathLst>
                <a:path w="823" h="554" extrusionOk="0">
                  <a:moveTo>
                    <a:pt x="201" y="1"/>
                  </a:moveTo>
                  <a:cubicBezTo>
                    <a:pt x="143" y="1"/>
                    <a:pt x="81" y="28"/>
                    <a:pt x="48" y="77"/>
                  </a:cubicBezTo>
                  <a:cubicBezTo>
                    <a:pt x="1" y="160"/>
                    <a:pt x="37" y="255"/>
                    <a:pt x="108" y="303"/>
                  </a:cubicBezTo>
                  <a:cubicBezTo>
                    <a:pt x="513" y="529"/>
                    <a:pt x="513" y="553"/>
                    <a:pt x="584" y="553"/>
                  </a:cubicBezTo>
                  <a:cubicBezTo>
                    <a:pt x="763" y="541"/>
                    <a:pt x="822" y="315"/>
                    <a:pt x="680" y="244"/>
                  </a:cubicBezTo>
                  <a:lnTo>
                    <a:pt x="275" y="17"/>
                  </a:lnTo>
                  <a:cubicBezTo>
                    <a:pt x="253" y="6"/>
                    <a:pt x="227" y="1"/>
                    <a:pt x="2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3338;p81"/>
            <p:cNvSpPr/>
            <p:nvPr/>
          </p:nvSpPr>
          <p:spPr>
            <a:xfrm>
              <a:off x="1448100" y="2481414"/>
              <a:ext cx="125375" cy="191275"/>
            </a:xfrm>
            <a:custGeom>
              <a:avLst/>
              <a:gdLst/>
              <a:ahLst/>
              <a:cxnLst/>
              <a:rect l="l" t="t" r="r" b="b"/>
              <a:pathLst>
                <a:path w="3942" h="6014" extrusionOk="0">
                  <a:moveTo>
                    <a:pt x="1280" y="1498"/>
                  </a:moveTo>
                  <a:cubicBezTo>
                    <a:pt x="1355" y="1498"/>
                    <a:pt x="1429" y="1543"/>
                    <a:pt x="1429" y="1632"/>
                  </a:cubicBezTo>
                  <a:lnTo>
                    <a:pt x="1429" y="1763"/>
                  </a:lnTo>
                  <a:lnTo>
                    <a:pt x="1262" y="1763"/>
                  </a:lnTo>
                  <a:cubicBezTo>
                    <a:pt x="1191" y="1763"/>
                    <a:pt x="1131" y="1704"/>
                    <a:pt x="1131" y="1632"/>
                  </a:cubicBezTo>
                  <a:cubicBezTo>
                    <a:pt x="1131" y="1543"/>
                    <a:pt x="1206" y="1498"/>
                    <a:pt x="1280" y="1498"/>
                  </a:cubicBezTo>
                  <a:close/>
                  <a:moveTo>
                    <a:pt x="2483" y="1498"/>
                  </a:moveTo>
                  <a:cubicBezTo>
                    <a:pt x="2557" y="1498"/>
                    <a:pt x="2632" y="1543"/>
                    <a:pt x="2632" y="1632"/>
                  </a:cubicBezTo>
                  <a:cubicBezTo>
                    <a:pt x="2632" y="1704"/>
                    <a:pt x="2572" y="1763"/>
                    <a:pt x="2501" y="1763"/>
                  </a:cubicBezTo>
                  <a:lnTo>
                    <a:pt x="2334" y="1763"/>
                  </a:lnTo>
                  <a:lnTo>
                    <a:pt x="2334" y="1632"/>
                  </a:lnTo>
                  <a:cubicBezTo>
                    <a:pt x="2334" y="1543"/>
                    <a:pt x="2408" y="1498"/>
                    <a:pt x="2483" y="1498"/>
                  </a:cubicBezTo>
                  <a:close/>
                  <a:moveTo>
                    <a:pt x="1989" y="2085"/>
                  </a:moveTo>
                  <a:lnTo>
                    <a:pt x="1989" y="3776"/>
                  </a:lnTo>
                  <a:lnTo>
                    <a:pt x="1739" y="3776"/>
                  </a:lnTo>
                  <a:lnTo>
                    <a:pt x="1739" y="2085"/>
                  </a:lnTo>
                  <a:close/>
                  <a:moveTo>
                    <a:pt x="2524" y="4097"/>
                  </a:moveTo>
                  <a:lnTo>
                    <a:pt x="2524" y="4430"/>
                  </a:lnTo>
                  <a:lnTo>
                    <a:pt x="1215" y="4430"/>
                  </a:lnTo>
                  <a:lnTo>
                    <a:pt x="1215" y="4097"/>
                  </a:lnTo>
                  <a:close/>
                  <a:moveTo>
                    <a:pt x="2512" y="4752"/>
                  </a:moveTo>
                  <a:lnTo>
                    <a:pt x="2512" y="4942"/>
                  </a:lnTo>
                  <a:lnTo>
                    <a:pt x="2524" y="4942"/>
                  </a:lnTo>
                  <a:cubicBezTo>
                    <a:pt x="2524" y="5026"/>
                    <a:pt x="2465" y="5085"/>
                    <a:pt x="2393" y="5085"/>
                  </a:cubicBezTo>
                  <a:lnTo>
                    <a:pt x="1334" y="5085"/>
                  </a:lnTo>
                  <a:cubicBezTo>
                    <a:pt x="1262" y="5085"/>
                    <a:pt x="1203" y="5026"/>
                    <a:pt x="1203" y="4942"/>
                  </a:cubicBezTo>
                  <a:lnTo>
                    <a:pt x="1203" y="4752"/>
                  </a:lnTo>
                  <a:close/>
                  <a:moveTo>
                    <a:pt x="2227" y="5395"/>
                  </a:moveTo>
                  <a:cubicBezTo>
                    <a:pt x="2203" y="5561"/>
                    <a:pt x="2048" y="5681"/>
                    <a:pt x="1870" y="5681"/>
                  </a:cubicBezTo>
                  <a:cubicBezTo>
                    <a:pt x="1691" y="5681"/>
                    <a:pt x="1548" y="5561"/>
                    <a:pt x="1500" y="5395"/>
                  </a:cubicBezTo>
                  <a:close/>
                  <a:moveTo>
                    <a:pt x="1874" y="1"/>
                  </a:moveTo>
                  <a:cubicBezTo>
                    <a:pt x="834" y="1"/>
                    <a:pt x="0" y="837"/>
                    <a:pt x="0" y="1882"/>
                  </a:cubicBezTo>
                  <a:cubicBezTo>
                    <a:pt x="0" y="2406"/>
                    <a:pt x="215" y="2906"/>
                    <a:pt x="607" y="3264"/>
                  </a:cubicBezTo>
                  <a:cubicBezTo>
                    <a:pt x="786" y="3418"/>
                    <a:pt x="869" y="3656"/>
                    <a:pt x="869" y="3895"/>
                  </a:cubicBezTo>
                  <a:lnTo>
                    <a:pt x="869" y="4942"/>
                  </a:lnTo>
                  <a:cubicBezTo>
                    <a:pt x="869" y="5145"/>
                    <a:pt x="988" y="5300"/>
                    <a:pt x="1155" y="5359"/>
                  </a:cubicBezTo>
                  <a:cubicBezTo>
                    <a:pt x="1191" y="5716"/>
                    <a:pt x="1489" y="6014"/>
                    <a:pt x="1858" y="6014"/>
                  </a:cubicBezTo>
                  <a:cubicBezTo>
                    <a:pt x="2227" y="6014"/>
                    <a:pt x="2524" y="5740"/>
                    <a:pt x="2560" y="5359"/>
                  </a:cubicBezTo>
                  <a:cubicBezTo>
                    <a:pt x="2715" y="5288"/>
                    <a:pt x="2834" y="5121"/>
                    <a:pt x="2834" y="4942"/>
                  </a:cubicBezTo>
                  <a:lnTo>
                    <a:pt x="2834" y="3871"/>
                  </a:lnTo>
                  <a:cubicBezTo>
                    <a:pt x="2834" y="3811"/>
                    <a:pt x="2834" y="3752"/>
                    <a:pt x="2858" y="3692"/>
                  </a:cubicBezTo>
                  <a:cubicBezTo>
                    <a:pt x="2870" y="3609"/>
                    <a:pt x="2822" y="3514"/>
                    <a:pt x="2727" y="3502"/>
                  </a:cubicBezTo>
                  <a:cubicBezTo>
                    <a:pt x="2718" y="3500"/>
                    <a:pt x="2710" y="3500"/>
                    <a:pt x="2701" y="3500"/>
                  </a:cubicBezTo>
                  <a:cubicBezTo>
                    <a:pt x="2627" y="3500"/>
                    <a:pt x="2558" y="3546"/>
                    <a:pt x="2536" y="3621"/>
                  </a:cubicBezTo>
                  <a:cubicBezTo>
                    <a:pt x="2524" y="3668"/>
                    <a:pt x="2524" y="3728"/>
                    <a:pt x="2512" y="3776"/>
                  </a:cubicBezTo>
                  <a:lnTo>
                    <a:pt x="2298" y="3776"/>
                  </a:lnTo>
                  <a:lnTo>
                    <a:pt x="2298" y="2085"/>
                  </a:lnTo>
                  <a:lnTo>
                    <a:pt x="2465" y="2085"/>
                  </a:lnTo>
                  <a:cubicBezTo>
                    <a:pt x="2715" y="2085"/>
                    <a:pt x="2929" y="1882"/>
                    <a:pt x="2929" y="1632"/>
                  </a:cubicBezTo>
                  <a:cubicBezTo>
                    <a:pt x="2929" y="1370"/>
                    <a:pt x="2715" y="1168"/>
                    <a:pt x="2465" y="1168"/>
                  </a:cubicBezTo>
                  <a:lnTo>
                    <a:pt x="2441" y="1168"/>
                  </a:lnTo>
                  <a:cubicBezTo>
                    <a:pt x="2179" y="1168"/>
                    <a:pt x="1977" y="1370"/>
                    <a:pt x="1977" y="1632"/>
                  </a:cubicBezTo>
                  <a:lnTo>
                    <a:pt x="1977" y="1763"/>
                  </a:lnTo>
                  <a:lnTo>
                    <a:pt x="1727" y="1763"/>
                  </a:lnTo>
                  <a:lnTo>
                    <a:pt x="1727" y="1632"/>
                  </a:lnTo>
                  <a:cubicBezTo>
                    <a:pt x="1727" y="1370"/>
                    <a:pt x="1512" y="1168"/>
                    <a:pt x="1262" y="1168"/>
                  </a:cubicBezTo>
                  <a:lnTo>
                    <a:pt x="1227" y="1168"/>
                  </a:lnTo>
                  <a:cubicBezTo>
                    <a:pt x="977" y="1168"/>
                    <a:pt x="774" y="1370"/>
                    <a:pt x="774" y="1632"/>
                  </a:cubicBezTo>
                  <a:cubicBezTo>
                    <a:pt x="774" y="1882"/>
                    <a:pt x="977" y="2085"/>
                    <a:pt x="1227" y="2085"/>
                  </a:cubicBezTo>
                  <a:lnTo>
                    <a:pt x="1393" y="2085"/>
                  </a:lnTo>
                  <a:lnTo>
                    <a:pt x="1393" y="3776"/>
                  </a:lnTo>
                  <a:lnTo>
                    <a:pt x="1191" y="3776"/>
                  </a:lnTo>
                  <a:cubicBezTo>
                    <a:pt x="1155" y="3478"/>
                    <a:pt x="1024" y="3204"/>
                    <a:pt x="810" y="3014"/>
                  </a:cubicBezTo>
                  <a:cubicBezTo>
                    <a:pt x="488" y="2716"/>
                    <a:pt x="310" y="2299"/>
                    <a:pt x="310" y="1871"/>
                  </a:cubicBezTo>
                  <a:cubicBezTo>
                    <a:pt x="310" y="1013"/>
                    <a:pt x="988" y="323"/>
                    <a:pt x="1858" y="323"/>
                  </a:cubicBezTo>
                  <a:lnTo>
                    <a:pt x="1905" y="323"/>
                  </a:lnTo>
                  <a:cubicBezTo>
                    <a:pt x="2715" y="335"/>
                    <a:pt x="3394" y="1013"/>
                    <a:pt x="3405" y="1835"/>
                  </a:cubicBezTo>
                  <a:lnTo>
                    <a:pt x="3405" y="1847"/>
                  </a:lnTo>
                  <a:cubicBezTo>
                    <a:pt x="3405" y="2287"/>
                    <a:pt x="3239" y="2668"/>
                    <a:pt x="2929" y="2966"/>
                  </a:cubicBezTo>
                  <a:cubicBezTo>
                    <a:pt x="2870" y="3025"/>
                    <a:pt x="2858" y="3133"/>
                    <a:pt x="2929" y="3204"/>
                  </a:cubicBezTo>
                  <a:cubicBezTo>
                    <a:pt x="2965" y="3240"/>
                    <a:pt x="3007" y="3258"/>
                    <a:pt x="3048" y="3258"/>
                  </a:cubicBezTo>
                  <a:cubicBezTo>
                    <a:pt x="3090" y="3258"/>
                    <a:pt x="3132" y="3240"/>
                    <a:pt x="3167" y="3204"/>
                  </a:cubicBezTo>
                  <a:cubicBezTo>
                    <a:pt x="3906" y="2502"/>
                    <a:pt x="3941" y="1299"/>
                    <a:pt x="3191" y="561"/>
                  </a:cubicBezTo>
                  <a:cubicBezTo>
                    <a:pt x="2858" y="216"/>
                    <a:pt x="2393" y="1"/>
                    <a:pt x="1917" y="1"/>
                  </a:cubicBezTo>
                  <a:cubicBezTo>
                    <a:pt x="1903" y="1"/>
                    <a:pt x="1888" y="1"/>
                    <a:pt x="18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3339;p81"/>
            <p:cNvSpPr/>
            <p:nvPr/>
          </p:nvSpPr>
          <p:spPr>
            <a:xfrm>
              <a:off x="1502232" y="2449259"/>
              <a:ext cx="10655" cy="25380"/>
            </a:xfrm>
            <a:custGeom>
              <a:avLst/>
              <a:gdLst/>
              <a:ahLst/>
              <a:cxnLst/>
              <a:rect l="l" t="t" r="r" b="b"/>
              <a:pathLst>
                <a:path w="335" h="798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631"/>
                  </a:lnTo>
                  <a:cubicBezTo>
                    <a:pt x="1" y="715"/>
                    <a:pt x="84" y="798"/>
                    <a:pt x="168" y="798"/>
                  </a:cubicBezTo>
                  <a:cubicBezTo>
                    <a:pt x="263" y="798"/>
                    <a:pt x="334" y="715"/>
                    <a:pt x="334" y="631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3340;p81"/>
            <p:cNvSpPr/>
            <p:nvPr/>
          </p:nvSpPr>
          <p:spPr>
            <a:xfrm>
              <a:off x="1458309" y="2460582"/>
              <a:ext cx="18988" cy="23090"/>
            </a:xfrm>
            <a:custGeom>
              <a:avLst/>
              <a:gdLst/>
              <a:ahLst/>
              <a:cxnLst/>
              <a:rect l="l" t="t" r="r" b="b"/>
              <a:pathLst>
                <a:path w="597" h="726" extrusionOk="0">
                  <a:moveTo>
                    <a:pt x="190" y="1"/>
                  </a:moveTo>
                  <a:cubicBezTo>
                    <a:pt x="161" y="1"/>
                    <a:pt x="132" y="9"/>
                    <a:pt x="108" y="25"/>
                  </a:cubicBezTo>
                  <a:cubicBezTo>
                    <a:pt x="25" y="61"/>
                    <a:pt x="1" y="168"/>
                    <a:pt x="48" y="240"/>
                  </a:cubicBezTo>
                  <a:lnTo>
                    <a:pt x="275" y="644"/>
                  </a:lnTo>
                  <a:cubicBezTo>
                    <a:pt x="299" y="693"/>
                    <a:pt x="357" y="726"/>
                    <a:pt x="414" y="726"/>
                  </a:cubicBezTo>
                  <a:cubicBezTo>
                    <a:pt x="441" y="726"/>
                    <a:pt x="466" y="719"/>
                    <a:pt x="489" y="704"/>
                  </a:cubicBezTo>
                  <a:cubicBezTo>
                    <a:pt x="572" y="656"/>
                    <a:pt x="596" y="573"/>
                    <a:pt x="548" y="478"/>
                  </a:cubicBezTo>
                  <a:lnTo>
                    <a:pt x="322" y="85"/>
                  </a:lnTo>
                  <a:cubicBezTo>
                    <a:pt x="299" y="30"/>
                    <a:pt x="244" y="1"/>
                    <a:pt x="1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3341;p81"/>
            <p:cNvSpPr/>
            <p:nvPr/>
          </p:nvSpPr>
          <p:spPr>
            <a:xfrm>
              <a:off x="1425741" y="2492768"/>
              <a:ext cx="25031" cy="17874"/>
            </a:xfrm>
            <a:custGeom>
              <a:avLst/>
              <a:gdLst/>
              <a:ahLst/>
              <a:cxnLst/>
              <a:rect l="l" t="t" r="r" b="b"/>
              <a:pathLst>
                <a:path w="787" h="562" extrusionOk="0">
                  <a:moveTo>
                    <a:pt x="181" y="1"/>
                  </a:moveTo>
                  <a:cubicBezTo>
                    <a:pt x="126" y="1"/>
                    <a:pt x="72" y="30"/>
                    <a:pt x="48" y="85"/>
                  </a:cubicBezTo>
                  <a:cubicBezTo>
                    <a:pt x="1" y="156"/>
                    <a:pt x="25" y="263"/>
                    <a:pt x="108" y="299"/>
                  </a:cubicBezTo>
                  <a:cubicBezTo>
                    <a:pt x="501" y="525"/>
                    <a:pt x="501" y="561"/>
                    <a:pt x="584" y="561"/>
                  </a:cubicBezTo>
                  <a:cubicBezTo>
                    <a:pt x="632" y="561"/>
                    <a:pt x="703" y="525"/>
                    <a:pt x="727" y="466"/>
                  </a:cubicBezTo>
                  <a:cubicBezTo>
                    <a:pt x="787" y="394"/>
                    <a:pt x="751" y="287"/>
                    <a:pt x="668" y="240"/>
                  </a:cubicBezTo>
                  <a:lnTo>
                    <a:pt x="263" y="25"/>
                  </a:lnTo>
                  <a:cubicBezTo>
                    <a:pt x="238" y="9"/>
                    <a:pt x="209" y="1"/>
                    <a:pt x="1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3342;p81"/>
            <p:cNvSpPr/>
            <p:nvPr/>
          </p:nvSpPr>
          <p:spPr>
            <a:xfrm>
              <a:off x="1414768" y="2535959"/>
              <a:ext cx="25031" cy="10655"/>
            </a:xfrm>
            <a:custGeom>
              <a:avLst/>
              <a:gdLst/>
              <a:ahLst/>
              <a:cxnLst/>
              <a:rect l="l" t="t" r="r" b="b"/>
              <a:pathLst>
                <a:path w="787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632" y="334"/>
                  </a:lnTo>
                  <a:cubicBezTo>
                    <a:pt x="715" y="334"/>
                    <a:pt x="786" y="251"/>
                    <a:pt x="786" y="167"/>
                  </a:cubicBezTo>
                  <a:cubicBezTo>
                    <a:pt x="786" y="72"/>
                    <a:pt x="715" y="1"/>
                    <a:pt x="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3343;p81"/>
            <p:cNvSpPr/>
            <p:nvPr/>
          </p:nvSpPr>
          <p:spPr>
            <a:xfrm>
              <a:off x="1573825" y="2537104"/>
              <a:ext cx="24999" cy="10241"/>
            </a:xfrm>
            <a:custGeom>
              <a:avLst/>
              <a:gdLst/>
              <a:ahLst/>
              <a:cxnLst/>
              <a:rect l="l" t="t" r="r" b="b"/>
              <a:pathLst>
                <a:path w="78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31" y="322"/>
                  </a:lnTo>
                  <a:cubicBezTo>
                    <a:pt x="715" y="322"/>
                    <a:pt x="786" y="251"/>
                    <a:pt x="786" y="155"/>
                  </a:cubicBezTo>
                  <a:cubicBezTo>
                    <a:pt x="786" y="72"/>
                    <a:pt x="715" y="0"/>
                    <a:pt x="6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3344;p81"/>
            <p:cNvSpPr/>
            <p:nvPr/>
          </p:nvSpPr>
          <p:spPr>
            <a:xfrm>
              <a:off x="1563965" y="2493627"/>
              <a:ext cx="24649" cy="17525"/>
            </a:xfrm>
            <a:custGeom>
              <a:avLst/>
              <a:gdLst/>
              <a:ahLst/>
              <a:cxnLst/>
              <a:rect l="l" t="t" r="r" b="b"/>
              <a:pathLst>
                <a:path w="775" h="551" extrusionOk="0">
                  <a:moveTo>
                    <a:pt x="576" y="0"/>
                  </a:moveTo>
                  <a:cubicBezTo>
                    <a:pt x="549" y="0"/>
                    <a:pt x="523" y="7"/>
                    <a:pt x="501" y="22"/>
                  </a:cubicBezTo>
                  <a:lnTo>
                    <a:pt x="108" y="248"/>
                  </a:lnTo>
                  <a:cubicBezTo>
                    <a:pt x="24" y="296"/>
                    <a:pt x="1" y="391"/>
                    <a:pt x="48" y="475"/>
                  </a:cubicBezTo>
                  <a:cubicBezTo>
                    <a:pt x="73" y="524"/>
                    <a:pt x="132" y="550"/>
                    <a:pt x="189" y="550"/>
                  </a:cubicBezTo>
                  <a:cubicBezTo>
                    <a:pt x="215" y="550"/>
                    <a:pt x="240" y="545"/>
                    <a:pt x="263" y="534"/>
                  </a:cubicBezTo>
                  <a:lnTo>
                    <a:pt x="667" y="308"/>
                  </a:lnTo>
                  <a:cubicBezTo>
                    <a:pt x="739" y="260"/>
                    <a:pt x="774" y="153"/>
                    <a:pt x="727" y="82"/>
                  </a:cubicBezTo>
                  <a:cubicBezTo>
                    <a:pt x="694" y="33"/>
                    <a:pt x="633" y="0"/>
                    <a:pt x="5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3345;p81"/>
            <p:cNvSpPr/>
            <p:nvPr/>
          </p:nvSpPr>
          <p:spPr>
            <a:xfrm>
              <a:off x="1537853" y="2461440"/>
              <a:ext cx="18956" cy="23090"/>
            </a:xfrm>
            <a:custGeom>
              <a:avLst/>
              <a:gdLst/>
              <a:ahLst/>
              <a:cxnLst/>
              <a:rect l="l" t="t" r="r" b="b"/>
              <a:pathLst>
                <a:path w="596" h="726" extrusionOk="0">
                  <a:moveTo>
                    <a:pt x="414" y="0"/>
                  </a:moveTo>
                  <a:cubicBezTo>
                    <a:pt x="357" y="0"/>
                    <a:pt x="298" y="33"/>
                    <a:pt x="274" y="82"/>
                  </a:cubicBezTo>
                  <a:lnTo>
                    <a:pt x="48" y="486"/>
                  </a:lnTo>
                  <a:cubicBezTo>
                    <a:pt x="0" y="558"/>
                    <a:pt x="36" y="665"/>
                    <a:pt x="107" y="701"/>
                  </a:cubicBezTo>
                  <a:cubicBezTo>
                    <a:pt x="132" y="718"/>
                    <a:pt x="162" y="725"/>
                    <a:pt x="192" y="725"/>
                  </a:cubicBezTo>
                  <a:cubicBezTo>
                    <a:pt x="247" y="725"/>
                    <a:pt x="303" y="699"/>
                    <a:pt x="333" y="653"/>
                  </a:cubicBezTo>
                  <a:lnTo>
                    <a:pt x="548" y="248"/>
                  </a:lnTo>
                  <a:cubicBezTo>
                    <a:pt x="595" y="177"/>
                    <a:pt x="572" y="70"/>
                    <a:pt x="488" y="22"/>
                  </a:cubicBezTo>
                  <a:cubicBezTo>
                    <a:pt x="466" y="7"/>
                    <a:pt x="440" y="0"/>
                    <a:pt x="4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1380;p78"/>
          <p:cNvSpPr/>
          <p:nvPr/>
        </p:nvSpPr>
        <p:spPr>
          <a:xfrm>
            <a:off x="6867011" y="1790479"/>
            <a:ext cx="604800" cy="604800"/>
          </a:xfrm>
          <a:custGeom>
            <a:avLst/>
            <a:gdLst/>
            <a:ahLst/>
            <a:cxnLst/>
            <a:rect l="l" t="t" r="r" b="b"/>
            <a:pathLst>
              <a:path w="11253" h="11201" extrusionOk="0">
                <a:moveTo>
                  <a:pt x="9133" y="0"/>
                </a:moveTo>
                <a:cubicBezTo>
                  <a:pt x="8990" y="0"/>
                  <a:pt x="8847" y="60"/>
                  <a:pt x="8740" y="167"/>
                </a:cubicBezTo>
                <a:lnTo>
                  <a:pt x="322" y="8584"/>
                </a:lnTo>
                <a:cubicBezTo>
                  <a:pt x="1" y="8894"/>
                  <a:pt x="1" y="9263"/>
                  <a:pt x="215" y="9465"/>
                </a:cubicBezTo>
                <a:lnTo>
                  <a:pt x="1787" y="11049"/>
                </a:lnTo>
                <a:cubicBezTo>
                  <a:pt x="1894" y="11150"/>
                  <a:pt x="2037" y="11201"/>
                  <a:pt x="2178" y="11201"/>
                </a:cubicBezTo>
                <a:cubicBezTo>
                  <a:pt x="2320" y="11201"/>
                  <a:pt x="2460" y="11150"/>
                  <a:pt x="2561" y="11049"/>
                </a:cubicBezTo>
                <a:lnTo>
                  <a:pt x="9371" y="4239"/>
                </a:lnTo>
                <a:cubicBezTo>
                  <a:pt x="9431" y="4179"/>
                  <a:pt x="9431" y="4084"/>
                  <a:pt x="9371" y="4001"/>
                </a:cubicBezTo>
                <a:cubicBezTo>
                  <a:pt x="9341" y="3971"/>
                  <a:pt x="9300" y="3956"/>
                  <a:pt x="9257" y="3956"/>
                </a:cubicBezTo>
                <a:cubicBezTo>
                  <a:pt x="9213" y="3956"/>
                  <a:pt x="9169" y="3971"/>
                  <a:pt x="9133" y="4001"/>
                </a:cubicBezTo>
                <a:lnTo>
                  <a:pt x="2323" y="10811"/>
                </a:lnTo>
                <a:cubicBezTo>
                  <a:pt x="2281" y="10853"/>
                  <a:pt x="2227" y="10873"/>
                  <a:pt x="2172" y="10873"/>
                </a:cubicBezTo>
                <a:cubicBezTo>
                  <a:pt x="2117" y="10873"/>
                  <a:pt x="2061" y="10853"/>
                  <a:pt x="2013" y="10811"/>
                </a:cubicBezTo>
                <a:lnTo>
                  <a:pt x="453" y="9227"/>
                </a:lnTo>
                <a:cubicBezTo>
                  <a:pt x="358" y="9144"/>
                  <a:pt x="358" y="9001"/>
                  <a:pt x="453" y="8918"/>
                </a:cubicBezTo>
                <a:lnTo>
                  <a:pt x="703" y="8656"/>
                </a:lnTo>
                <a:lnTo>
                  <a:pt x="1096" y="9049"/>
                </a:lnTo>
                <a:cubicBezTo>
                  <a:pt x="1126" y="9079"/>
                  <a:pt x="1165" y="9093"/>
                  <a:pt x="1206" y="9093"/>
                </a:cubicBezTo>
                <a:cubicBezTo>
                  <a:pt x="1248" y="9093"/>
                  <a:pt x="1293" y="9079"/>
                  <a:pt x="1334" y="9049"/>
                </a:cubicBezTo>
                <a:cubicBezTo>
                  <a:pt x="1394" y="8989"/>
                  <a:pt x="1394" y="8882"/>
                  <a:pt x="1334" y="8811"/>
                </a:cubicBezTo>
                <a:lnTo>
                  <a:pt x="942" y="8418"/>
                </a:lnTo>
                <a:lnTo>
                  <a:pt x="1477" y="7882"/>
                </a:lnTo>
                <a:lnTo>
                  <a:pt x="1870" y="8275"/>
                </a:lnTo>
                <a:cubicBezTo>
                  <a:pt x="1900" y="8305"/>
                  <a:pt x="1939" y="8319"/>
                  <a:pt x="1980" y="8319"/>
                </a:cubicBezTo>
                <a:cubicBezTo>
                  <a:pt x="2022" y="8319"/>
                  <a:pt x="2067" y="8305"/>
                  <a:pt x="2108" y="8275"/>
                </a:cubicBezTo>
                <a:cubicBezTo>
                  <a:pt x="2168" y="8215"/>
                  <a:pt x="2168" y="8108"/>
                  <a:pt x="2108" y="8037"/>
                </a:cubicBezTo>
                <a:lnTo>
                  <a:pt x="1715" y="7644"/>
                </a:lnTo>
                <a:lnTo>
                  <a:pt x="2251" y="7108"/>
                </a:lnTo>
                <a:lnTo>
                  <a:pt x="2858" y="7727"/>
                </a:lnTo>
                <a:cubicBezTo>
                  <a:pt x="2888" y="7757"/>
                  <a:pt x="2930" y="7772"/>
                  <a:pt x="2973" y="7772"/>
                </a:cubicBezTo>
                <a:cubicBezTo>
                  <a:pt x="3016" y="7772"/>
                  <a:pt x="3061" y="7757"/>
                  <a:pt x="3097" y="7727"/>
                </a:cubicBezTo>
                <a:cubicBezTo>
                  <a:pt x="3156" y="7668"/>
                  <a:pt x="3156" y="7560"/>
                  <a:pt x="3097" y="7489"/>
                </a:cubicBezTo>
                <a:lnTo>
                  <a:pt x="2489" y="6870"/>
                </a:lnTo>
                <a:lnTo>
                  <a:pt x="3025" y="6334"/>
                </a:lnTo>
                <a:lnTo>
                  <a:pt x="3418" y="6727"/>
                </a:lnTo>
                <a:cubicBezTo>
                  <a:pt x="3448" y="6757"/>
                  <a:pt x="3487" y="6772"/>
                  <a:pt x="3528" y="6772"/>
                </a:cubicBezTo>
                <a:cubicBezTo>
                  <a:pt x="3570" y="6772"/>
                  <a:pt x="3614" y="6757"/>
                  <a:pt x="3656" y="6727"/>
                </a:cubicBezTo>
                <a:cubicBezTo>
                  <a:pt x="3716" y="6668"/>
                  <a:pt x="3716" y="6560"/>
                  <a:pt x="3656" y="6489"/>
                </a:cubicBezTo>
                <a:lnTo>
                  <a:pt x="3263" y="6096"/>
                </a:lnTo>
                <a:lnTo>
                  <a:pt x="3799" y="5560"/>
                </a:lnTo>
                <a:lnTo>
                  <a:pt x="4192" y="5953"/>
                </a:lnTo>
                <a:cubicBezTo>
                  <a:pt x="4222" y="5983"/>
                  <a:pt x="4260" y="5998"/>
                  <a:pt x="4302" y="5998"/>
                </a:cubicBezTo>
                <a:cubicBezTo>
                  <a:pt x="4344" y="5998"/>
                  <a:pt x="4388" y="5983"/>
                  <a:pt x="4430" y="5953"/>
                </a:cubicBezTo>
                <a:cubicBezTo>
                  <a:pt x="4490" y="5894"/>
                  <a:pt x="4490" y="5786"/>
                  <a:pt x="4430" y="5715"/>
                </a:cubicBezTo>
                <a:lnTo>
                  <a:pt x="4037" y="5322"/>
                </a:lnTo>
                <a:lnTo>
                  <a:pt x="4573" y="4786"/>
                </a:lnTo>
                <a:lnTo>
                  <a:pt x="4966" y="5179"/>
                </a:lnTo>
                <a:cubicBezTo>
                  <a:pt x="4996" y="5209"/>
                  <a:pt x="5034" y="5224"/>
                  <a:pt x="5076" y="5224"/>
                </a:cubicBezTo>
                <a:cubicBezTo>
                  <a:pt x="5118" y="5224"/>
                  <a:pt x="5162" y="5209"/>
                  <a:pt x="5204" y="5179"/>
                </a:cubicBezTo>
                <a:cubicBezTo>
                  <a:pt x="5264" y="5120"/>
                  <a:pt x="5264" y="5013"/>
                  <a:pt x="5204" y="4941"/>
                </a:cubicBezTo>
                <a:lnTo>
                  <a:pt x="4811" y="4548"/>
                </a:lnTo>
                <a:lnTo>
                  <a:pt x="5347" y="4012"/>
                </a:lnTo>
                <a:lnTo>
                  <a:pt x="5954" y="4632"/>
                </a:lnTo>
                <a:cubicBezTo>
                  <a:pt x="5984" y="4661"/>
                  <a:pt x="6026" y="4676"/>
                  <a:pt x="6069" y="4676"/>
                </a:cubicBezTo>
                <a:cubicBezTo>
                  <a:pt x="6112" y="4676"/>
                  <a:pt x="6156" y="4661"/>
                  <a:pt x="6192" y="4632"/>
                </a:cubicBezTo>
                <a:cubicBezTo>
                  <a:pt x="6252" y="4572"/>
                  <a:pt x="6252" y="4465"/>
                  <a:pt x="6192" y="4393"/>
                </a:cubicBezTo>
                <a:lnTo>
                  <a:pt x="5585" y="3774"/>
                </a:lnTo>
                <a:lnTo>
                  <a:pt x="6121" y="3239"/>
                </a:lnTo>
                <a:lnTo>
                  <a:pt x="6514" y="3631"/>
                </a:lnTo>
                <a:cubicBezTo>
                  <a:pt x="6543" y="3661"/>
                  <a:pt x="6582" y="3676"/>
                  <a:pt x="6624" y="3676"/>
                </a:cubicBezTo>
                <a:cubicBezTo>
                  <a:pt x="6665" y="3676"/>
                  <a:pt x="6710" y="3661"/>
                  <a:pt x="6752" y="3631"/>
                </a:cubicBezTo>
                <a:cubicBezTo>
                  <a:pt x="6811" y="3572"/>
                  <a:pt x="6811" y="3465"/>
                  <a:pt x="6752" y="3393"/>
                </a:cubicBezTo>
                <a:lnTo>
                  <a:pt x="6359" y="3000"/>
                </a:lnTo>
                <a:lnTo>
                  <a:pt x="6895" y="2465"/>
                </a:lnTo>
                <a:lnTo>
                  <a:pt x="7288" y="2858"/>
                </a:lnTo>
                <a:cubicBezTo>
                  <a:pt x="7317" y="2887"/>
                  <a:pt x="7356" y="2902"/>
                  <a:pt x="7398" y="2902"/>
                </a:cubicBezTo>
                <a:cubicBezTo>
                  <a:pt x="7439" y="2902"/>
                  <a:pt x="7484" y="2887"/>
                  <a:pt x="7526" y="2858"/>
                </a:cubicBezTo>
                <a:cubicBezTo>
                  <a:pt x="7585" y="2798"/>
                  <a:pt x="7585" y="2691"/>
                  <a:pt x="7526" y="2619"/>
                </a:cubicBezTo>
                <a:lnTo>
                  <a:pt x="7133" y="2226"/>
                </a:lnTo>
                <a:lnTo>
                  <a:pt x="7669" y="1691"/>
                </a:lnTo>
                <a:lnTo>
                  <a:pt x="8061" y="2084"/>
                </a:lnTo>
                <a:cubicBezTo>
                  <a:pt x="8091" y="2113"/>
                  <a:pt x="8130" y="2128"/>
                  <a:pt x="8172" y="2128"/>
                </a:cubicBezTo>
                <a:cubicBezTo>
                  <a:pt x="8213" y="2128"/>
                  <a:pt x="8258" y="2113"/>
                  <a:pt x="8300" y="2084"/>
                </a:cubicBezTo>
                <a:cubicBezTo>
                  <a:pt x="8359" y="2024"/>
                  <a:pt x="8359" y="1917"/>
                  <a:pt x="8300" y="1845"/>
                </a:cubicBezTo>
                <a:lnTo>
                  <a:pt x="7907" y="1453"/>
                </a:lnTo>
                <a:lnTo>
                  <a:pt x="8442" y="917"/>
                </a:lnTo>
                <a:lnTo>
                  <a:pt x="9050" y="1536"/>
                </a:lnTo>
                <a:cubicBezTo>
                  <a:pt x="9079" y="1566"/>
                  <a:pt x="9121" y="1581"/>
                  <a:pt x="9164" y="1581"/>
                </a:cubicBezTo>
                <a:cubicBezTo>
                  <a:pt x="9207" y="1581"/>
                  <a:pt x="9252" y="1566"/>
                  <a:pt x="9288" y="1536"/>
                </a:cubicBezTo>
                <a:cubicBezTo>
                  <a:pt x="9371" y="1476"/>
                  <a:pt x="9347" y="1369"/>
                  <a:pt x="9288" y="1298"/>
                </a:cubicBezTo>
                <a:lnTo>
                  <a:pt x="8681" y="679"/>
                </a:lnTo>
                <a:lnTo>
                  <a:pt x="8966" y="405"/>
                </a:lnTo>
                <a:cubicBezTo>
                  <a:pt x="9008" y="357"/>
                  <a:pt x="9065" y="333"/>
                  <a:pt x="9121" y="333"/>
                </a:cubicBezTo>
                <a:cubicBezTo>
                  <a:pt x="9178" y="333"/>
                  <a:pt x="9234" y="357"/>
                  <a:pt x="9276" y="405"/>
                </a:cubicBezTo>
                <a:lnTo>
                  <a:pt x="10859" y="1976"/>
                </a:lnTo>
                <a:cubicBezTo>
                  <a:pt x="10895" y="2024"/>
                  <a:pt x="10919" y="2072"/>
                  <a:pt x="10919" y="2131"/>
                </a:cubicBezTo>
                <a:cubicBezTo>
                  <a:pt x="10919" y="2191"/>
                  <a:pt x="10883" y="2250"/>
                  <a:pt x="10859" y="2274"/>
                </a:cubicBezTo>
                <a:lnTo>
                  <a:pt x="9705" y="3417"/>
                </a:lnTo>
                <a:cubicBezTo>
                  <a:pt x="9645" y="3477"/>
                  <a:pt x="9645" y="3584"/>
                  <a:pt x="9705" y="3655"/>
                </a:cubicBezTo>
                <a:cubicBezTo>
                  <a:pt x="9734" y="3685"/>
                  <a:pt x="9776" y="3700"/>
                  <a:pt x="9819" y="3700"/>
                </a:cubicBezTo>
                <a:cubicBezTo>
                  <a:pt x="9862" y="3700"/>
                  <a:pt x="9907" y="3685"/>
                  <a:pt x="9943" y="3655"/>
                </a:cubicBezTo>
                <a:lnTo>
                  <a:pt x="11098" y="2512"/>
                </a:lnTo>
                <a:cubicBezTo>
                  <a:pt x="11193" y="2405"/>
                  <a:pt x="11252" y="2274"/>
                  <a:pt x="11252" y="2131"/>
                </a:cubicBezTo>
                <a:cubicBezTo>
                  <a:pt x="11252" y="1976"/>
                  <a:pt x="11193" y="1845"/>
                  <a:pt x="11098" y="1738"/>
                </a:cubicBezTo>
                <a:lnTo>
                  <a:pt x="9514" y="167"/>
                </a:lnTo>
                <a:cubicBezTo>
                  <a:pt x="9407" y="60"/>
                  <a:pt x="9264" y="0"/>
                  <a:pt x="913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474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86" name="Google Shape;1386;p40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Aplicada sobre los datos de ejemplo</a:t>
            </a:r>
            <a:endParaRPr dirty="0"/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PREPARACIÓN</a:t>
            </a:r>
            <a:endParaRPr dirty="0"/>
          </a:p>
        </p:txBody>
      </p:sp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3435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p66"/>
          <p:cNvSpPr txBox="1">
            <a:spLocks noGrp="1"/>
          </p:cNvSpPr>
          <p:nvPr>
            <p:ph type="title"/>
          </p:nvPr>
        </p:nvSpPr>
        <p:spPr>
          <a:xfrm>
            <a:off x="681001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DATASETS GENERADOS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91" name="Google Shape;3091;p66"/>
          <p:cNvSpPr txBox="1">
            <a:spLocks noGrp="1"/>
          </p:cNvSpPr>
          <p:nvPr>
            <p:ph type="subTitle" idx="1"/>
          </p:nvPr>
        </p:nvSpPr>
        <p:spPr>
          <a:xfrm>
            <a:off x="642002" y="1986873"/>
            <a:ext cx="7781998" cy="2595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00" lvl="0" indent="-342900">
              <a:buFont typeface="+mj-lt"/>
              <a:buAutoNum type="alphaUcPeriod"/>
            </a:pPr>
            <a:r>
              <a:rPr lang="es-MX" b="1" dirty="0" err="1" smtClean="0">
                <a:uFill>
                  <a:noFill/>
                </a:uFill>
              </a:rPr>
              <a:t>Cleaned</a:t>
            </a:r>
            <a:r>
              <a:rPr lang="es-MX" b="1" dirty="0" smtClean="0">
                <a:uFill>
                  <a:noFill/>
                </a:uFill>
              </a:rPr>
              <a:t>     =&gt;     </a:t>
            </a:r>
            <a:r>
              <a:rPr lang="es-MX" b="1" dirty="0" err="1" smtClean="0">
                <a:uFill>
                  <a:noFill/>
                </a:uFill>
              </a:rPr>
              <a:t>Lemma</a:t>
            </a:r>
            <a:r>
              <a:rPr lang="es-MX" b="1" dirty="0" smtClean="0">
                <a:uFill>
                  <a:noFill/>
                </a:uFill>
              </a:rPr>
              <a:t>    =&gt;   UNK       =&gt;     GENSIM </a:t>
            </a:r>
            <a:r>
              <a:rPr lang="es-MX" b="1" dirty="0" err="1">
                <a:uFill>
                  <a:noFill/>
                </a:uFill>
              </a:rPr>
              <a:t>O</a:t>
            </a:r>
            <a:r>
              <a:rPr lang="es-MX" b="1" dirty="0" err="1" smtClean="0">
                <a:uFill>
                  <a:noFill/>
                </a:uFill>
              </a:rPr>
              <a:t>wn</a:t>
            </a:r>
            <a:r>
              <a:rPr lang="es-MX" b="1" dirty="0" smtClean="0">
                <a:uFill>
                  <a:noFill/>
                </a:uFill>
              </a:rPr>
              <a:t> </a:t>
            </a:r>
            <a:r>
              <a:rPr lang="es-MX" b="1" dirty="0" err="1" smtClean="0">
                <a:uFill>
                  <a:noFill/>
                </a:uFill>
              </a:rPr>
              <a:t>Embbedings</a:t>
            </a:r>
            <a:endParaRPr lang="es-MX" b="1" dirty="0" smtClean="0">
              <a:uFill>
                <a:noFill/>
              </a:uFill>
            </a:endParaRPr>
          </a:p>
          <a:p>
            <a:pPr marL="482600" lvl="0" indent="-342900">
              <a:buFont typeface="+mj-lt"/>
              <a:buAutoNum type="alphaUcPeriod"/>
            </a:pPr>
            <a:endParaRPr lang="es-MX" b="1" dirty="0">
              <a:uFill>
                <a:noFill/>
              </a:uFill>
            </a:endParaRPr>
          </a:p>
          <a:p>
            <a:pPr marL="482600" lvl="0" indent="-342900">
              <a:buFont typeface="+mj-lt"/>
              <a:buAutoNum type="alphaUcPeriod"/>
            </a:pPr>
            <a:r>
              <a:rPr lang="es-MX" b="1" dirty="0" err="1" smtClean="0">
                <a:uFill>
                  <a:noFill/>
                </a:uFill>
              </a:rPr>
              <a:t>Cleaned</a:t>
            </a:r>
            <a:r>
              <a:rPr lang="es-MX" b="1" dirty="0" smtClean="0">
                <a:uFill>
                  <a:noFill/>
                </a:uFill>
              </a:rPr>
              <a:t>     =&gt;     </a:t>
            </a:r>
            <a:r>
              <a:rPr lang="es-MX" b="1" dirty="0" err="1" smtClean="0">
                <a:uFill>
                  <a:noFill/>
                </a:uFill>
              </a:rPr>
              <a:t>Lemma</a:t>
            </a:r>
            <a:r>
              <a:rPr lang="es-MX" b="1" dirty="0" smtClean="0">
                <a:uFill>
                  <a:noFill/>
                </a:uFill>
              </a:rPr>
              <a:t>    =&gt;   UNK       =&gt;     CBOW OWN </a:t>
            </a:r>
            <a:r>
              <a:rPr lang="es-MX" b="1" dirty="0" err="1" smtClean="0">
                <a:uFill>
                  <a:noFill/>
                </a:uFill>
              </a:rPr>
              <a:t>Embbedings</a:t>
            </a:r>
            <a:endParaRPr lang="es-MX" b="1" dirty="0" smtClean="0">
              <a:uFill>
                <a:noFill/>
              </a:uFill>
            </a:endParaRPr>
          </a:p>
          <a:p>
            <a:pPr marL="482600" lvl="0" indent="-342900">
              <a:buFont typeface="+mj-lt"/>
              <a:buAutoNum type="alphaUcPeriod"/>
            </a:pPr>
            <a:endParaRPr lang="es-MX" b="1" dirty="0">
              <a:uFill>
                <a:noFill/>
              </a:uFill>
            </a:endParaRPr>
          </a:p>
          <a:p>
            <a:pPr marL="482600" lvl="0" indent="-342900">
              <a:buFont typeface="+mj-lt"/>
              <a:buAutoNum type="alphaUcPeriod"/>
            </a:pPr>
            <a:r>
              <a:rPr lang="es-MX" b="1" dirty="0" err="1" smtClean="0">
                <a:uFill>
                  <a:noFill/>
                </a:uFill>
              </a:rPr>
              <a:t>Cleaned</a:t>
            </a:r>
            <a:r>
              <a:rPr lang="es-MX" b="1" dirty="0" smtClean="0">
                <a:uFill>
                  <a:noFill/>
                </a:uFill>
              </a:rPr>
              <a:t>     =&gt;     UNK         =&gt;   GENSIM </a:t>
            </a:r>
            <a:r>
              <a:rPr lang="es-MX" b="1" dirty="0" err="1">
                <a:uFill>
                  <a:noFill/>
                </a:uFill>
              </a:rPr>
              <a:t>O</a:t>
            </a:r>
            <a:r>
              <a:rPr lang="es-MX" b="1" dirty="0" err="1" smtClean="0">
                <a:uFill>
                  <a:noFill/>
                </a:uFill>
              </a:rPr>
              <a:t>wn</a:t>
            </a:r>
            <a:r>
              <a:rPr lang="es-MX" b="1" dirty="0" smtClean="0">
                <a:uFill>
                  <a:noFill/>
                </a:uFill>
              </a:rPr>
              <a:t> </a:t>
            </a:r>
            <a:r>
              <a:rPr lang="es-MX" b="1" dirty="0" err="1" smtClean="0">
                <a:uFill>
                  <a:noFill/>
                </a:uFill>
              </a:rPr>
              <a:t>Embbedings</a:t>
            </a:r>
            <a:endParaRPr lang="es-MX" b="1" dirty="0" smtClean="0">
              <a:uFill>
                <a:noFill/>
              </a:uFill>
            </a:endParaRPr>
          </a:p>
          <a:p>
            <a:pPr marL="482600" lvl="0" indent="-342900">
              <a:buFont typeface="+mj-lt"/>
              <a:buAutoNum type="alphaUcPeriod"/>
            </a:pPr>
            <a:endParaRPr lang="es-MX" b="1" dirty="0">
              <a:uFill>
                <a:noFill/>
              </a:uFill>
            </a:endParaRPr>
          </a:p>
          <a:p>
            <a:pPr marL="482600" lvl="0" indent="-342900">
              <a:buFont typeface="+mj-lt"/>
              <a:buAutoNum type="alphaUcPeriod"/>
            </a:pPr>
            <a:r>
              <a:rPr lang="es-MX" b="1" dirty="0" err="1" smtClean="0">
                <a:uFill>
                  <a:noFill/>
                </a:uFill>
              </a:rPr>
              <a:t>Cleaned</a:t>
            </a:r>
            <a:r>
              <a:rPr lang="es-MX" b="1" dirty="0" smtClean="0">
                <a:uFill>
                  <a:noFill/>
                </a:uFill>
              </a:rPr>
              <a:t>     =&gt;     UNK         </a:t>
            </a:r>
            <a:r>
              <a:rPr lang="es-MX" b="1" dirty="0">
                <a:uFill>
                  <a:noFill/>
                </a:uFill>
              </a:rPr>
              <a:t>=&gt; </a:t>
            </a:r>
            <a:r>
              <a:rPr lang="es-MX" b="1" dirty="0" smtClean="0">
                <a:uFill>
                  <a:noFill/>
                </a:uFill>
              </a:rPr>
              <a:t>  CBOW OWN </a:t>
            </a:r>
            <a:r>
              <a:rPr lang="es-MX" b="1" dirty="0" err="1" smtClean="0">
                <a:uFill>
                  <a:noFill/>
                </a:uFill>
              </a:rPr>
              <a:t>Embbedings</a:t>
            </a:r>
            <a:endParaRPr lang="es-MX" b="1" dirty="0" smtClean="0">
              <a:uFill>
                <a:noFill/>
              </a:uFill>
            </a:endParaRPr>
          </a:p>
        </p:txBody>
      </p:sp>
      <p:grpSp>
        <p:nvGrpSpPr>
          <p:cNvPr id="3093" name="Google Shape;3093;p66"/>
          <p:cNvGrpSpPr/>
          <p:nvPr/>
        </p:nvGrpSpPr>
        <p:grpSpPr>
          <a:xfrm>
            <a:off x="4348688" y="1412750"/>
            <a:ext cx="76825" cy="76800"/>
            <a:chOff x="3104875" y="1099400"/>
            <a:chExt cx="76825" cy="76800"/>
          </a:xfrm>
        </p:grpSpPr>
        <p:sp>
          <p:nvSpPr>
            <p:cNvPr id="3094" name="Google Shape;3094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6" name="Google Shape;3096;p66"/>
          <p:cNvGrpSpPr/>
          <p:nvPr/>
        </p:nvGrpSpPr>
        <p:grpSpPr>
          <a:xfrm>
            <a:off x="6574175" y="1112200"/>
            <a:ext cx="76825" cy="76800"/>
            <a:chOff x="3104875" y="1099400"/>
            <a:chExt cx="76825" cy="76800"/>
          </a:xfrm>
        </p:grpSpPr>
        <p:sp>
          <p:nvSpPr>
            <p:cNvPr id="3097" name="Google Shape;3097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9" name="Google Shape;3099;p66"/>
          <p:cNvGrpSpPr/>
          <p:nvPr/>
        </p:nvGrpSpPr>
        <p:grpSpPr>
          <a:xfrm>
            <a:off x="1023900" y="787450"/>
            <a:ext cx="76825" cy="76800"/>
            <a:chOff x="3104875" y="1099400"/>
            <a:chExt cx="76825" cy="76800"/>
          </a:xfrm>
        </p:grpSpPr>
        <p:sp>
          <p:nvSpPr>
            <p:cNvPr id="3100" name="Google Shape;3100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03" name="Google Shape;3103;p66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1220421">
            <a:off x="7128999" y="226459"/>
            <a:ext cx="1552575" cy="1390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7007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p66"/>
          <p:cNvSpPr txBox="1">
            <a:spLocks noGrp="1"/>
          </p:cNvSpPr>
          <p:nvPr>
            <p:ph type="title"/>
          </p:nvPr>
        </p:nvSpPr>
        <p:spPr>
          <a:xfrm>
            <a:off x="681001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NOTA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91" name="Google Shape;3091;p66"/>
          <p:cNvSpPr txBox="1">
            <a:spLocks noGrp="1"/>
          </p:cNvSpPr>
          <p:nvPr>
            <p:ph type="subTitle" idx="1"/>
          </p:nvPr>
        </p:nvSpPr>
        <p:spPr>
          <a:xfrm>
            <a:off x="642002" y="1412751"/>
            <a:ext cx="7781998" cy="31695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00" lvl="0" indent="-342900">
              <a:buFont typeface="+mj-lt"/>
              <a:buAutoNum type="alphaUcPeriod"/>
            </a:pPr>
            <a:r>
              <a:rPr lang="es-MX" b="1" dirty="0" smtClean="0">
                <a:uFill>
                  <a:noFill/>
                </a:uFill>
              </a:rPr>
              <a:t>PARA LA TAREA A SE EXPLORÓ LA DISTRIBUCIÓN DE LAS ETIQUETAS Y SE CONFIRMÓ QUE NO FUE NECESARIO UN RESAMPLEO:</a:t>
            </a:r>
          </a:p>
          <a:p>
            <a:pPr marL="482600" lvl="0" indent="-342900">
              <a:buFont typeface="+mj-lt"/>
              <a:buAutoNum type="alphaUcPeriod"/>
            </a:pPr>
            <a:endParaRPr lang="es-MX" b="1" dirty="0">
              <a:uFill>
                <a:noFill/>
              </a:uFill>
            </a:endParaRPr>
          </a:p>
          <a:p>
            <a:pPr marL="482600" lvl="0" indent="-342900">
              <a:buFont typeface="+mj-lt"/>
              <a:buAutoNum type="alphaUcPeriod"/>
            </a:pPr>
            <a:endParaRPr lang="es-MX" b="1" dirty="0" smtClean="0">
              <a:uFill>
                <a:noFill/>
              </a:uFill>
            </a:endParaRPr>
          </a:p>
          <a:p>
            <a:pPr marL="482600" lvl="0" indent="-342900">
              <a:buFont typeface="+mj-lt"/>
              <a:buAutoNum type="alphaUcPeriod"/>
            </a:pPr>
            <a:endParaRPr lang="es-MX" b="1" dirty="0">
              <a:uFill>
                <a:noFill/>
              </a:uFill>
            </a:endParaRPr>
          </a:p>
          <a:p>
            <a:pPr marL="482600" lvl="0" indent="-342900">
              <a:buFont typeface="+mj-lt"/>
              <a:buAutoNum type="alphaUcPeriod"/>
            </a:pPr>
            <a:endParaRPr lang="es-MX" b="1" dirty="0" smtClean="0">
              <a:uFill>
                <a:noFill/>
              </a:uFill>
            </a:endParaRPr>
          </a:p>
          <a:p>
            <a:pPr marL="482600" lvl="0" indent="-342900">
              <a:buFont typeface="+mj-lt"/>
              <a:buAutoNum type="alphaUcPeriod"/>
            </a:pPr>
            <a:endParaRPr lang="es-MX" b="1" dirty="0" smtClean="0">
              <a:uFill>
                <a:noFill/>
              </a:uFill>
            </a:endParaRPr>
          </a:p>
          <a:p>
            <a:pPr marL="482600" lvl="0" indent="-342900">
              <a:buFont typeface="+mj-lt"/>
              <a:buAutoNum type="alphaUcPeriod"/>
            </a:pPr>
            <a:r>
              <a:rPr lang="es-MX" b="1" dirty="0" smtClean="0">
                <a:uFill>
                  <a:noFill/>
                </a:uFill>
              </a:rPr>
              <a:t>PARA LA TAREA B SE ENCONTRÓ DESBALANCE; POR ELLO LA MÉTRICA F1 SERÁ MÁS RELEVANTE QUE EL ACCURACY:</a:t>
            </a:r>
          </a:p>
        </p:txBody>
      </p:sp>
      <p:grpSp>
        <p:nvGrpSpPr>
          <p:cNvPr id="3093" name="Google Shape;3093;p66"/>
          <p:cNvGrpSpPr/>
          <p:nvPr/>
        </p:nvGrpSpPr>
        <p:grpSpPr>
          <a:xfrm>
            <a:off x="4348688" y="1412750"/>
            <a:ext cx="76825" cy="76800"/>
            <a:chOff x="3104875" y="1099400"/>
            <a:chExt cx="76825" cy="76800"/>
          </a:xfrm>
        </p:grpSpPr>
        <p:sp>
          <p:nvSpPr>
            <p:cNvPr id="3094" name="Google Shape;3094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6" name="Google Shape;3096;p66"/>
          <p:cNvGrpSpPr/>
          <p:nvPr/>
        </p:nvGrpSpPr>
        <p:grpSpPr>
          <a:xfrm>
            <a:off x="6574175" y="1112200"/>
            <a:ext cx="76825" cy="76800"/>
            <a:chOff x="3104875" y="1099400"/>
            <a:chExt cx="76825" cy="76800"/>
          </a:xfrm>
        </p:grpSpPr>
        <p:sp>
          <p:nvSpPr>
            <p:cNvPr id="3097" name="Google Shape;3097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9" name="Google Shape;3099;p66"/>
          <p:cNvGrpSpPr/>
          <p:nvPr/>
        </p:nvGrpSpPr>
        <p:grpSpPr>
          <a:xfrm>
            <a:off x="1023900" y="787450"/>
            <a:ext cx="76825" cy="76800"/>
            <a:chOff x="3104875" y="1099400"/>
            <a:chExt cx="76825" cy="76800"/>
          </a:xfrm>
        </p:grpSpPr>
        <p:sp>
          <p:nvSpPr>
            <p:cNvPr id="3100" name="Google Shape;3100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03" name="Google Shape;3103;p66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1220421">
            <a:off x="7128999" y="22645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057" y="2086540"/>
            <a:ext cx="3757906" cy="43842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056" y="3737672"/>
            <a:ext cx="5004357" cy="55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14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p66"/>
          <p:cNvSpPr txBox="1">
            <a:spLocks noGrp="1"/>
          </p:cNvSpPr>
          <p:nvPr>
            <p:ph type="title"/>
          </p:nvPr>
        </p:nvSpPr>
        <p:spPr>
          <a:xfrm>
            <a:off x="681001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Paso CLEANED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91" name="Google Shape;3091;p66"/>
          <p:cNvSpPr txBox="1">
            <a:spLocks noGrp="1"/>
          </p:cNvSpPr>
          <p:nvPr>
            <p:ph type="subTitle" idx="1"/>
          </p:nvPr>
        </p:nvSpPr>
        <p:spPr>
          <a:xfrm>
            <a:off x="642002" y="1360151"/>
            <a:ext cx="7781998" cy="35200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00" lvl="0" indent="-342900">
              <a:buFont typeface="+mj-lt"/>
              <a:buAutoNum type="arabicPeriod"/>
            </a:pPr>
            <a:r>
              <a:rPr lang="en" b="1" dirty="0" smtClean="0">
                <a:uFill>
                  <a:noFill/>
                </a:uFill>
              </a:rPr>
              <a:t>Se transforma el texto a minúsculas</a:t>
            </a:r>
          </a:p>
          <a:p>
            <a:pPr marL="482600" lvl="0" indent="-342900">
              <a:buFont typeface="+mj-lt"/>
              <a:buAutoNum type="arabicPeriod"/>
            </a:pPr>
            <a:endParaRPr lang="en" b="1" dirty="0" smtClean="0">
              <a:uFill>
                <a:noFill/>
              </a:uFill>
            </a:endParaRPr>
          </a:p>
          <a:p>
            <a:pPr marL="482600" lvl="0" indent="-342900">
              <a:buFont typeface="+mj-lt"/>
              <a:buAutoNum type="arabicPeriod"/>
            </a:pPr>
            <a:r>
              <a:rPr lang="en" b="1" dirty="0" smtClean="0">
                <a:uFill>
                  <a:noFill/>
                </a:uFill>
              </a:rPr>
              <a:t>Se reemplazan algunos símbolos selectivos por palabras representativas (para no perder los símbolos en la tokenización)*</a:t>
            </a:r>
          </a:p>
          <a:p>
            <a:pPr marL="482600" lvl="0" indent="-342900">
              <a:buFont typeface="+mj-lt"/>
              <a:buAutoNum type="arabicPeriod"/>
            </a:pPr>
            <a:endParaRPr lang="en" b="1" dirty="0" smtClean="0">
              <a:uFill>
                <a:noFill/>
              </a:uFill>
            </a:endParaRPr>
          </a:p>
          <a:p>
            <a:pPr marL="482600" lvl="0" indent="-342900">
              <a:buFont typeface="+mj-lt"/>
              <a:buAutoNum type="arabicPeriod"/>
            </a:pPr>
            <a:endParaRPr lang="en" b="1" dirty="0" smtClean="0">
              <a:uFill>
                <a:noFill/>
              </a:uFill>
            </a:endParaRPr>
          </a:p>
          <a:p>
            <a:pPr marL="482600" lvl="0" indent="-342900">
              <a:buFont typeface="+mj-lt"/>
              <a:buAutoNum type="arabicPeriod"/>
            </a:pPr>
            <a:endParaRPr lang="en" b="1" dirty="0">
              <a:uFill>
                <a:noFill/>
              </a:uFill>
            </a:endParaRPr>
          </a:p>
          <a:p>
            <a:pPr marL="482600" lvl="0" indent="-342900">
              <a:buFont typeface="+mj-lt"/>
              <a:buAutoNum type="arabicPeriod"/>
            </a:pPr>
            <a:endParaRPr lang="en" b="1" dirty="0" smtClean="0">
              <a:uFill>
                <a:noFill/>
              </a:uFill>
            </a:endParaRPr>
          </a:p>
          <a:p>
            <a:pPr marL="482600" lvl="0" indent="-342900">
              <a:buFont typeface="+mj-lt"/>
              <a:buAutoNum type="arabicPeriod"/>
            </a:pPr>
            <a:endParaRPr lang="en" b="1" dirty="0">
              <a:uFill>
                <a:noFill/>
              </a:uFill>
            </a:endParaRPr>
          </a:p>
          <a:p>
            <a:pPr marL="482600" lvl="0" indent="-342900">
              <a:buFont typeface="+mj-lt"/>
              <a:buAutoNum type="arabicPeriod"/>
            </a:pPr>
            <a:endParaRPr lang="en" b="1" dirty="0" smtClean="0">
              <a:uFill>
                <a:noFill/>
              </a:uFill>
            </a:endParaRPr>
          </a:p>
          <a:p>
            <a:pPr marL="482600" lvl="0" indent="-342900">
              <a:buFont typeface="+mj-lt"/>
              <a:buAutoNum type="arabicPeriod"/>
            </a:pPr>
            <a:endParaRPr lang="en" b="1" dirty="0">
              <a:uFill>
                <a:noFill/>
              </a:uFill>
            </a:endParaRPr>
          </a:p>
          <a:p>
            <a:pPr marL="482600" lvl="0" indent="-342900">
              <a:buFont typeface="+mj-lt"/>
              <a:buAutoNum type="arabicPeriod"/>
            </a:pPr>
            <a:endParaRPr lang="en" b="1" dirty="0" smtClean="0">
              <a:uFill>
                <a:noFill/>
              </a:uFill>
            </a:endParaRPr>
          </a:p>
          <a:p>
            <a:pPr marL="482600" lvl="0" indent="-342900">
              <a:buFont typeface="+mj-lt"/>
              <a:buAutoNum type="arabicPeriod"/>
            </a:pPr>
            <a:endParaRPr lang="en" b="1" dirty="0">
              <a:uFill>
                <a:noFill/>
              </a:uFill>
            </a:endParaRPr>
          </a:p>
          <a:p>
            <a:pPr marL="482600" lvl="0" indent="-342900">
              <a:buFont typeface="+mj-lt"/>
              <a:buAutoNum type="arabicPeriod"/>
            </a:pPr>
            <a:endParaRPr lang="en" b="1" dirty="0" smtClean="0">
              <a:uFill>
                <a:noFill/>
              </a:uFill>
            </a:endParaRPr>
          </a:p>
          <a:p>
            <a:pPr marL="482600" lvl="0" indent="-342900">
              <a:buFont typeface="+mj-lt"/>
              <a:buAutoNum type="arabicPeriod"/>
            </a:pPr>
            <a:r>
              <a:rPr lang="en" b="1" dirty="0" smtClean="0">
                <a:uFill>
                  <a:noFill/>
                </a:uFill>
              </a:rPr>
              <a:t>Se eliminan todo el resto de símbolos especiales que no sean letras o números</a:t>
            </a:r>
          </a:p>
          <a:p>
            <a:pPr marL="482600" lvl="0" indent="-342900">
              <a:buFont typeface="+mj-lt"/>
              <a:buAutoNum type="arabicPeriod"/>
            </a:pPr>
            <a:endParaRPr lang="en" b="1" dirty="0" smtClean="0">
              <a:uFill>
                <a:noFill/>
              </a:uFill>
            </a:endParaRPr>
          </a:p>
        </p:txBody>
      </p:sp>
      <p:grpSp>
        <p:nvGrpSpPr>
          <p:cNvPr id="3093" name="Google Shape;3093;p66"/>
          <p:cNvGrpSpPr/>
          <p:nvPr/>
        </p:nvGrpSpPr>
        <p:grpSpPr>
          <a:xfrm>
            <a:off x="4348688" y="1412750"/>
            <a:ext cx="76825" cy="76800"/>
            <a:chOff x="3104875" y="1099400"/>
            <a:chExt cx="76825" cy="76800"/>
          </a:xfrm>
        </p:grpSpPr>
        <p:sp>
          <p:nvSpPr>
            <p:cNvPr id="3094" name="Google Shape;3094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6" name="Google Shape;3096;p66"/>
          <p:cNvGrpSpPr/>
          <p:nvPr/>
        </p:nvGrpSpPr>
        <p:grpSpPr>
          <a:xfrm>
            <a:off x="6574175" y="1112200"/>
            <a:ext cx="76825" cy="76800"/>
            <a:chOff x="3104875" y="1099400"/>
            <a:chExt cx="76825" cy="76800"/>
          </a:xfrm>
        </p:grpSpPr>
        <p:sp>
          <p:nvSpPr>
            <p:cNvPr id="3097" name="Google Shape;3097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9" name="Google Shape;3099;p66"/>
          <p:cNvGrpSpPr/>
          <p:nvPr/>
        </p:nvGrpSpPr>
        <p:grpSpPr>
          <a:xfrm>
            <a:off x="1023900" y="787450"/>
            <a:ext cx="76825" cy="76800"/>
            <a:chOff x="3104875" y="1099400"/>
            <a:chExt cx="76825" cy="76800"/>
          </a:xfrm>
        </p:grpSpPr>
        <p:sp>
          <p:nvSpPr>
            <p:cNvPr id="3100" name="Google Shape;3100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03" name="Google Shape;3103;p66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1220421">
            <a:off x="7128999" y="22645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741" y="2357488"/>
            <a:ext cx="2310295" cy="196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94045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1436</TotalTime>
  <Words>696</Words>
  <Application>Microsoft Office PowerPoint</Application>
  <PresentationFormat>Presentación en pantalla (16:9)</PresentationFormat>
  <Paragraphs>183</Paragraphs>
  <Slides>24</Slides>
  <Notes>24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0" baseType="lpstr">
      <vt:lpstr>Bebas Neue</vt:lpstr>
      <vt:lpstr>Arial</vt:lpstr>
      <vt:lpstr>Nunito Light</vt:lpstr>
      <vt:lpstr>Montserrat</vt:lpstr>
      <vt:lpstr>Montserrat Black</vt:lpstr>
      <vt:lpstr>Artificial Intelligence (AI) Technology Consulting by Slidesgo</vt:lpstr>
      <vt:lpstr>AI-TEXTIFICATION Identificación de autoría en textos</vt:lpstr>
      <vt:lpstr>Autores:</vt:lpstr>
      <vt:lpstr>OBJETIVO</vt:lpstr>
      <vt:lpstr>OBJETIVOS GENERALES</vt:lpstr>
      <vt:lpstr>FASES RELEVANTES</vt:lpstr>
      <vt:lpstr>01</vt:lpstr>
      <vt:lpstr>DATASETS GENERADOS</vt:lpstr>
      <vt:lpstr>NOTA</vt:lpstr>
      <vt:lpstr>Paso CLEANED</vt:lpstr>
      <vt:lpstr>Paso LEMMA</vt:lpstr>
      <vt:lpstr>EMBEDDINGS</vt:lpstr>
      <vt:lpstr>02</vt:lpstr>
      <vt:lpstr>OBJETIVOS GENERALES</vt:lpstr>
      <vt:lpstr>03</vt:lpstr>
      <vt:lpstr>A</vt:lpstr>
      <vt:lpstr>KNN D-COSENO TAREA A 1-grama de oraciones</vt:lpstr>
      <vt:lpstr>KNN D-COSENO TAREA A 1-grama de oraciones</vt:lpstr>
      <vt:lpstr>RNN LSTM TAREA A</vt:lpstr>
      <vt:lpstr>RNN LSTM TAREA A</vt:lpstr>
      <vt:lpstr>B</vt:lpstr>
      <vt:lpstr>KNN D-COSENO TAREA B 1-grama de oraciones</vt:lpstr>
      <vt:lpstr>KNN D-COSENO TAREA B 1-grama de oraciones</vt:lpstr>
      <vt:lpstr>RNN LSTM TAREA B</vt:lpstr>
      <vt:lpstr>RNN LSTM TAREA B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AUTEXTIFICATION Identificación de autoría en textos</dc:title>
  <dc:creator>Alejandro Ramos</dc:creator>
  <cp:lastModifiedBy>Alejandro Ramos</cp:lastModifiedBy>
  <cp:revision>38</cp:revision>
  <dcterms:modified xsi:type="dcterms:W3CDTF">2023-11-27T15:29:08Z</dcterms:modified>
</cp:coreProperties>
</file>